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6" r:id="rId3"/>
    <p:sldId id="297" r:id="rId4"/>
    <p:sldId id="332" r:id="rId5"/>
    <p:sldId id="333" r:id="rId6"/>
    <p:sldId id="331" r:id="rId7"/>
    <p:sldId id="284" r:id="rId8"/>
    <p:sldId id="312" r:id="rId9"/>
    <p:sldId id="285" r:id="rId10"/>
    <p:sldId id="288" r:id="rId11"/>
    <p:sldId id="313" r:id="rId12"/>
    <p:sldId id="289" r:id="rId13"/>
    <p:sldId id="314" r:id="rId14"/>
    <p:sldId id="290" r:id="rId15"/>
    <p:sldId id="291" r:id="rId16"/>
    <p:sldId id="292" r:id="rId17"/>
    <p:sldId id="295" r:id="rId18"/>
    <p:sldId id="338" r:id="rId19"/>
    <p:sldId id="299" r:id="rId20"/>
    <p:sldId id="310" r:id="rId21"/>
    <p:sldId id="328" r:id="rId22"/>
    <p:sldId id="293" r:id="rId23"/>
    <p:sldId id="294" r:id="rId24"/>
    <p:sldId id="300" r:id="rId25"/>
    <p:sldId id="301" r:id="rId26"/>
    <p:sldId id="302" r:id="rId27"/>
    <p:sldId id="304" r:id="rId28"/>
    <p:sldId id="303" r:id="rId29"/>
    <p:sldId id="315" r:id="rId30"/>
    <p:sldId id="305" r:id="rId31"/>
    <p:sldId id="325" r:id="rId32"/>
    <p:sldId id="326" r:id="rId33"/>
    <p:sldId id="307" r:id="rId34"/>
    <p:sldId id="309" r:id="rId35"/>
    <p:sldId id="308" r:id="rId36"/>
    <p:sldId id="335" r:id="rId37"/>
    <p:sldId id="317" r:id="rId38"/>
    <p:sldId id="318" r:id="rId39"/>
    <p:sldId id="319" r:id="rId40"/>
    <p:sldId id="320" r:id="rId41"/>
    <p:sldId id="321" r:id="rId42"/>
    <p:sldId id="322" r:id="rId43"/>
    <p:sldId id="323" r:id="rId44"/>
    <p:sldId id="324" r:id="rId45"/>
    <p:sldId id="336" r:id="rId46"/>
    <p:sldId id="337" r:id="rId47"/>
    <p:sldId id="257" r:id="rId48"/>
    <p:sldId id="258" r:id="rId49"/>
    <p:sldId id="259" r:id="rId50"/>
    <p:sldId id="260" r:id="rId51"/>
    <p:sldId id="261" r:id="rId52"/>
    <p:sldId id="262" r:id="rId53"/>
    <p:sldId id="265" r:id="rId54"/>
    <p:sldId id="266" r:id="rId55"/>
    <p:sldId id="267" r:id="rId56"/>
    <p:sldId id="268" r:id="rId57"/>
    <p:sldId id="269" r:id="rId58"/>
    <p:sldId id="270" r:id="rId59"/>
    <p:sldId id="271" r:id="rId60"/>
    <p:sldId id="272" r:id="rId61"/>
    <p:sldId id="273" r:id="rId62"/>
    <p:sldId id="274" r:id="rId63"/>
    <p:sldId id="275" r:id="rId64"/>
    <p:sldId id="276" r:id="rId65"/>
    <p:sldId id="277" r:id="rId66"/>
    <p:sldId id="278" r:id="rId67"/>
    <p:sldId id="279" r:id="rId68"/>
    <p:sldId id="280" r:id="rId69"/>
    <p:sldId id="281" r:id="rId70"/>
    <p:sldId id="282" r:id="rId71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4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FAB980B-CD67-44DF-A260-28DB02CDD6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BC834963-98A1-4885-84EA-91772CCA15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72AE0B9-AFEF-42E0-99CD-A537A582A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8C1B7-D177-4CC8-B45E-E9ECADB1F3C5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234037F-0130-4844-94FE-611077118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96BBA70-8462-45EB-A65C-AB8B2C961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2052-E3BC-4180-989B-814B7584AEF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81981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7D123F7-648E-4422-BC4B-D14FB1473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7432201-71B2-4D7A-8EF8-0969BAA8D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12FD176-EE25-4DBF-B20A-6A4D958B5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8C1B7-D177-4CC8-B45E-E9ECADB1F3C5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D8569D7-2208-41EF-8EBC-79A2A67F9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2917091-1C27-47BD-AE0B-F6B7FA094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2052-E3BC-4180-989B-814B7584AEF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0882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DBC758F-F6FA-405C-B75A-4D323D21A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013FB17-4449-4C32-9C88-8D28E4BF46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8510E33-5347-4D55-806E-A3FDBEBBC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8C1B7-D177-4CC8-B45E-E9ECADB1F3C5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F734400-C07E-400B-856B-702D7C47F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98185A4-C3C5-4628-93C0-777A3BD4D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2052-E3BC-4180-989B-814B7584AEF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28094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8BA2404-B9DF-455C-A281-D613E88FB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57912B7-84DE-43FC-8770-29986EB456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686F29F-2B81-4217-89CD-DF061CE114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17E4165-FF44-4101-863C-8F8A0E210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8C1B7-D177-4CC8-B45E-E9ECADB1F3C5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3A6BFE2-B834-4384-AA95-386689EA0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4229C2E-7D6E-4D2B-9178-E266E745C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2052-E3BC-4180-989B-814B7584AEF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40095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EB4CEC8-02B6-4ED0-A28E-2ACC7B174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3C18FF29-E197-45C2-A330-429696812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65FC6109-914F-4D44-801B-86D60664FC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68415300-33EE-4C87-B1A3-EB68132AA1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6373019E-0FD3-4255-98F3-3E37BE0415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F643A93F-51A4-42BF-A745-71AB2445D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8C1B7-D177-4CC8-B45E-E9ECADB1F3C5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E348FBE5-5969-45E9-BFF9-6E605A249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3B1C6278-DA65-4D52-BC12-45FD856DF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2052-E3BC-4180-989B-814B7584AEF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11100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F8744BF-F73D-4DF0-B376-3F37FB3C2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41A60B99-A352-4F09-896B-295E1E87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8C1B7-D177-4CC8-B45E-E9ECADB1F3C5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E4D4BC35-5AD9-4F94-B218-B7D6E93DF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68CBEBCF-9793-4073-A39E-DC9C24E2A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2052-E3BC-4180-989B-814B7584AEF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28038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E650236-B788-4502-A3B5-7F8ADF556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8C1B7-D177-4CC8-B45E-E9ECADB1F3C5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9D3F1F16-4ECF-4F22-B2F7-A274CB865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8252731A-C322-4194-B304-E238FA44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2052-E3BC-4180-989B-814B7584AEF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42802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3746CD5-0BBA-4324-B3F4-EC5B50217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363C73D-59EE-4FCC-9966-73F6303DF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BE3851B5-7D39-491E-9D05-C53A2293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DF8AD3C-54CC-4529-92B5-EA3397047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8C1B7-D177-4CC8-B45E-E9ECADB1F3C5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4CD7626C-7DD9-442C-874C-3942657BE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A6D7BD7-C108-4DAD-9DA8-362071FC9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2052-E3BC-4180-989B-814B7584AEF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8570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C21A94E-0C5C-41DF-85D1-9C4B5CFF7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B226156F-C2D7-4A41-A076-435B39BFFC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5CE3C936-508F-4EF3-913D-B82F985DFB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F03B043-09B2-41C8-9F08-9142FB8A2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8C1B7-D177-4CC8-B45E-E9ECADB1F3C5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C8FAF0F-9A1F-45CE-9E56-E0D287730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0E76806C-F6EF-4D51-97FC-3B4A5559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2052-E3BC-4180-989B-814B7584AEF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9465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3877E72-C35D-46D1-906E-A93A1E317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36AD86C-142C-48D3-AC7E-2D48791B5A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1C1FB1B-500C-4615-94A1-CF9C6C820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8C1B7-D177-4CC8-B45E-E9ECADB1F3C5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9430B1C-A257-48F3-B2E6-05BF0AF24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463B08E-9ECE-4014-8871-BDFAF8F03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2052-E3BC-4180-989B-814B7584AEF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3692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86291519-92DA-4936-9470-D86A40D411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B8A9FA0E-20B0-4842-AF60-C15508FB90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931E4D0-7902-4443-8443-7724BF57B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8C1B7-D177-4CC8-B45E-E9ECADB1F3C5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1BD0653-2FF4-4805-B2ED-73D9DD899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4E4D934-88EA-4CCE-AA02-476E85305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32052-E3BC-4180-989B-814B7584AEF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9283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3FEDF274-C279-4AB8-A751-E5E609AB2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AB2D3FF-AFC3-4233-8A31-8ECC561892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A870A5D-B09D-47D2-A543-2125557126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8C1B7-D177-4CC8-B45E-E9ECADB1F3C5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EA67547-75BA-43A9-9645-9BBF0DEAE1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F534C59-C458-49A1-855D-53ACBDB60D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32052-E3BC-4180-989B-814B7584AEF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250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DA61AFF-B5D6-4809-BC1E-C5BDCC7346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1338" y="662609"/>
            <a:ext cx="8600661" cy="2847354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l-GR" sz="4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ΑΝΑΓΝΩΡΙΣΗ ΜΗΧΑΝΙΣΜΩΝ ΑΝΤΟΧΗΣ ΑΠΟ ΤΟ ΑΝΤΙΒΙΟΓΡΑΜΜΑ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6CF5FCE-B2E6-4336-9126-6464805159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35896"/>
            <a:ext cx="10548730" cy="2637182"/>
          </a:xfrm>
        </p:spPr>
        <p:txBody>
          <a:bodyPr>
            <a:normAutofit/>
          </a:bodyPr>
          <a:lstStyle/>
          <a:p>
            <a:pPr algn="r"/>
            <a:r>
              <a:rPr lang="el-GR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ΑΣΗΜΙΝΑ ΣΑΦΑΡΙΚΑ </a:t>
            </a:r>
          </a:p>
          <a:p>
            <a:pPr algn="r"/>
            <a:r>
              <a:rPr lang="el-GR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ΑΚΑΔΗΜΑΙΚΗ ΥΠΟΤΡΟΦΟΣ</a:t>
            </a:r>
          </a:p>
          <a:p>
            <a:pPr algn="r"/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Δ΄ΠΑΘΟΛΟΓΙΚΗ ΚΛΙΝΙΚΗ</a:t>
            </a:r>
          </a:p>
          <a:p>
            <a:pPr algn="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ΠΑΝΕΠΙΣΤΗΜΙΑΚΟ ΓΕΝΙΚΟ ΝΟΣΟΚΟΜΕΙΟ ΑΤΤΙΚΟΝ</a:t>
            </a:r>
          </a:p>
          <a:p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76510C98-70F7-46E0-AFC2-FB49A9991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5" y="101071"/>
            <a:ext cx="3445564" cy="204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129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3F1824-4925-4BA4-B147-5D37FB907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ΦΥΣΙΚΗ(ΕΝΔΟΓΕΝΗΣ)ΑΝΤΟΧΗ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DDDA2AE-A39B-47C9-ACB0-F1B6E1BE3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Πάντα παρούσα και ανεξάρτητη από την παρουσία/έκθεση σε αντιβιοτικά  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Περιγράφει τον αρχέγονο φαινότυπο (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wild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type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) ενός μικροβίου σε κάποιο αντιβιοτικό 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Παρατηρείται σε όλα τα στελέχη του ίδιου είδους   (P.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mirabilis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φυσική αντοχή σε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τετρακυκλίνη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νιτροφουραντοΐνη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και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κολιστίνη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∆εν χρειάζεται έλεγχος ευαισθησίας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«Ευαίσθητα »στελέχη  δηλώνουν λάθος  στην ταυτοποίηση ή στο αντιβιόγραμμα </a:t>
            </a:r>
          </a:p>
        </p:txBody>
      </p:sp>
    </p:spTree>
    <p:extLst>
      <p:ext uri="{BB962C8B-B14F-4D97-AF65-F5344CB8AC3E}">
        <p14:creationId xmlns:p14="http://schemas.microsoft.com/office/powerpoint/2010/main" val="1528392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55A270D-82D4-4672-B46B-9521DF062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65" y="0"/>
            <a:ext cx="12099235" cy="1611175"/>
          </a:xfrm>
        </p:spPr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ΕΝΤΕΡΟΒΑΚΤΗΡΙΑΚΑ-ΕΝΔΟΓΕΝΗΣ ΑΝΤΟΧΗ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F8BCDBE2-6CAF-4D15-A420-FBD9205C5F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1478"/>
            <a:ext cx="12192000" cy="5466521"/>
          </a:xfrm>
        </p:spPr>
      </p:pic>
    </p:spTree>
    <p:extLst>
      <p:ext uri="{BB962C8B-B14F-4D97-AF65-F5344CB8AC3E}">
        <p14:creationId xmlns:p14="http://schemas.microsoft.com/office/powerpoint/2010/main" val="4057993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95757C-B9E2-4D43-B334-4403F8BBA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531EEB33-99D9-4080-B736-72E7A77CE4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7022"/>
            <a:ext cx="12067822" cy="6361289"/>
          </a:xfrm>
        </p:spPr>
      </p:pic>
    </p:spTree>
    <p:extLst>
      <p:ext uri="{BB962C8B-B14F-4D97-AF65-F5344CB8AC3E}">
        <p14:creationId xmlns:p14="http://schemas.microsoft.com/office/powerpoint/2010/main" val="3103470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48C2EE0B-5160-4FC6-9BB3-2EF71AF3C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216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0A34194-E1E5-4BCA-BDEC-2056FA93B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ΕΠΙΚΤΗΤΗ ΑΝΤΟΧΗ</a:t>
            </a:r>
            <a:endParaRPr lang="el-GR" dirty="0">
              <a:solidFill>
                <a:srgbClr val="002060"/>
              </a:solidFill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86DE31A-685A-4F5E-8C7C-E6AD41D7DA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Γενετικοί μηχανισμοί </a:t>
            </a:r>
          </a:p>
          <a:p>
            <a:pPr marL="0" indent="0">
              <a:buNone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 Βιοχημικοί μηχανισμοί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0317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FF14CA1-8594-4E76-ADED-3C3A46C7C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ΜΗΧΑΝΙΣΜΟΙ ΑΝΤΟΧΗΣ ΣΤΑ </a:t>
            </a:r>
            <a:br>
              <a:rPr lang="el-GR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Β-ΛΑΚΤΑΜΙΚΑ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72AAEAA-750C-489D-B685-9B06C53B6E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dirty="0"/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Παραγωγή β-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λακταμασών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- απαντάται συνήθως στα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Gram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(-) βακτήρια- οι οποίες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υδρολύουν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το αντιβιοτικό.</a:t>
            </a: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Μειωμένη διαπερατότητα – απώλεια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πορινών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π.χ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: απώλεια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πορίνης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OprD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στην P.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aeruginosa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προκαλεί αντοχή στην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Ιμιπενέμη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 ή αλλαγή των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πορινών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των καναλιών</a:t>
            </a: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Συστήματα αντλιών ενεργητικής αποβολής του αντιβιοτικού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π.χ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υπερέκφραση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αντλίας στην P.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aeruginosa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προκαλεί αντοχή σε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Μεροπενέμη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και άλλες τάξεις αντιβιοτικών (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efflux pump)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Τροποποίηση του στόχου δράσης  – μετάλλαξη του γόνου που κωδικοποιεί τις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PBP’s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απαντάται συνήθως στα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Gram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(+) βακτήρια.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Ελαττώνει τη συγγένεια με τα β-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λακταμικά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αντιβιοτικά. </a:t>
            </a: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403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D4DAA34-78D2-4B98-AB74-8E3E7FC1F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 ΛΑΚΤΑΜΑΣΕΣ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36D76A8-AC7E-4B3E-AD87-14DE8F2AE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Είναι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βακτηριακά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ένζυμα πρωτεϊνικής φύσης </a:t>
            </a:r>
          </a:p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Εκκρίνονται στο περιβάλλον  του μικροβιακού κυττάρου 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Gram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(+)βακτήρια ή  στον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περιπλασμικό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χώρο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Gram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(-) βακτήρια  </a:t>
            </a: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Κωδικοποιούνται από γονίδια που φέρονται στο χρωμόσωμα ή  σε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πλασμίδια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el-G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8172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28E45AC-3C68-49CA-9AD2-F955BEB65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Β-ΛΑΚΤΑΜΑΣΕΣ</a:t>
            </a:r>
            <a:b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ΑΞΙΝΟΜΗΣΗ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C172392-D682-412A-B12E-B86241FF09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l-GR" sz="3200" dirty="0">
                <a:latin typeface="Arial" panose="020B0604020202020204" pitchFamily="34" charset="0"/>
                <a:cs typeface="Arial" panose="020B0604020202020204" pitchFamily="34" charset="0"/>
              </a:rPr>
              <a:t>Λειτουργική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l-GR" sz="3200" dirty="0">
                <a:latin typeface="Arial" panose="020B0604020202020204" pitchFamily="34" charset="0"/>
                <a:cs typeface="Arial" panose="020B0604020202020204" pitchFamily="34" charset="0"/>
              </a:rPr>
              <a:t>ταξινόμηση(1995) κατά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Bush-Jacoby-Medeiros</a:t>
            </a:r>
            <a:endParaRPr lang="el-G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3200" dirty="0">
                <a:latin typeface="Arial" panose="020B0604020202020204" pitchFamily="34" charset="0"/>
                <a:cs typeface="Arial" panose="020B0604020202020204" pitchFamily="34" charset="0"/>
              </a:rPr>
              <a:t>σε ομάδες(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groups)1, 2, 3, 4 </a:t>
            </a:r>
            <a:r>
              <a:rPr lang="el-GR" sz="3200" dirty="0">
                <a:latin typeface="Arial" panose="020B0604020202020204" pitchFamily="34" charset="0"/>
                <a:cs typeface="Arial" panose="020B0604020202020204" pitchFamily="34" charset="0"/>
              </a:rPr>
              <a:t>και</a:t>
            </a:r>
          </a:p>
          <a:p>
            <a:r>
              <a:rPr lang="el-GR" sz="3200" dirty="0">
                <a:latin typeface="Arial" panose="020B0604020202020204" pitchFamily="34" charset="0"/>
                <a:cs typeface="Arial" panose="020B0604020202020204" pitchFamily="34" charset="0"/>
              </a:rPr>
              <a:t> υποομάδες(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subgroups)2a, 2b, 2be, 2br, 2c, 2d, 2e, 2f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3200" dirty="0">
                <a:latin typeface="Arial" panose="020B0604020202020204" pitchFamily="34" charset="0"/>
                <a:cs typeface="Arial" panose="020B0604020202020204" pitchFamily="34" charset="0"/>
              </a:rPr>
              <a:t>Μοριακή ταξινόμηση(1980) κατά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Ambler </a:t>
            </a:r>
            <a:r>
              <a:rPr lang="el-GR" sz="3200" dirty="0">
                <a:latin typeface="Arial" panose="020B0604020202020204" pitchFamily="34" charset="0"/>
                <a:cs typeface="Arial" panose="020B0604020202020204" pitchFamily="34" charset="0"/>
              </a:rPr>
              <a:t>σε</a:t>
            </a:r>
          </a:p>
          <a:p>
            <a:r>
              <a:rPr lang="el-GR" sz="3200" dirty="0">
                <a:latin typeface="Arial" panose="020B0604020202020204" pitchFamily="34" charset="0"/>
                <a:cs typeface="Arial" panose="020B0604020202020204" pitchFamily="34" charset="0"/>
              </a:rPr>
              <a:t> τάξεις(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classes)A, B, C, D</a:t>
            </a:r>
            <a:endParaRPr lang="el-G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680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C4BC16D0-16EC-4D12-9194-7FB627236B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94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155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3CBCA00-13C2-42A5-A5B2-1A02872F9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 ΛΑΚΤΑΜΑΣΕΣ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DC3AB1A-D045-4208-8662-2BAC83231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Οι β-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λακταμάσες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TEM-1, TEM-2, SHV-1, οι οποίες ανήκουν στην λειτουργική ομάδα 2b, έχουν δράση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πενικιλλινάσης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πενικιλλινάση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-τύπου β-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λακταμάσες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υδρολύουν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δηλαδή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penicillin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και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ampicillin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και σε μικρότερο βαθμό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ημισυνθετικές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πενικιλίνες (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carbenicillin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) και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κεφαλοσπορίνες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1ης γενιάς (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cephalothin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). Οι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πενικιλλινάσες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αναστέλλονται από το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κλαβουλανικό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και δεν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υδρολύουν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τις ευρέως φάσματος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κεφαλοσπορίνες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και το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aztreonam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68646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8102467-4CBF-4F2A-981D-ABB473A3B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ΕΚΤΕΤΑΜΕΝΟΥ ΦΑΣΜΑΤΟΣ </a:t>
            </a:r>
            <a:b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 ΛΑΚΤΑΜΑΣΕΣ (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ESBLs)</a:t>
            </a:r>
            <a:endParaRPr lang="el-G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B93777A-CB10-47FA-8C89-7FBD2365D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Προέρχονται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από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τις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αρχικές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TEM-1, -2(&gt;160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ένζυμα) και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SHV-1(100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ένζυμα) Εμφανίστηκαν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το1983 –παγκόσμια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διασπορά Συχνότερες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σε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K. pneumoniae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και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E. coli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Κωδικοποιούνται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από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γονίδια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που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φέρονται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πλασμίδια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μαζί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άλλα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γονίδια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αντοχής</a:t>
            </a:r>
          </a:p>
          <a:p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Υδρολύουν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πενικιλλίνες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κεφαλοσπορίνες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πλήν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κεφοξιτίνης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μονοβακτάμες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Δεν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υδρολύουν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τις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καρβαπενέμες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IMP, MEM, ERT)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Αναστέλλονται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από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τους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αναστολείς(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CLAV, TAZ)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444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638038-DABD-4B3E-818A-24986E88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ΝΕΟΤΕΡΕΣ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ESBLS –</a:t>
            </a:r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ΤΥΠΟΥ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CTX-M </a:t>
            </a:r>
            <a:endParaRPr lang="el-G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347C04B-FF40-4203-A18C-B521C18AAD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Προέρχονται από τις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χρωμοσωματικές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β-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λακταμάσες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τάξης Α του γένους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Kluyvera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Mετά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το 1995 διαδόθηκαν δραματικά, και στην Ελλάδα</a:t>
            </a:r>
          </a:p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• Συχνότερες σε στελέχη E.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coli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της κοινότητας</a:t>
            </a:r>
          </a:p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• Ταξινομούνται σε 5 υποομάδες (CTX-M-1, CTX-M-2, CTX-M-8, CTX-M-9, CTX-M-25)</a:t>
            </a:r>
          </a:p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Υδρολύουν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καλύτερα την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Cefotaxime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(CTX) και την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Cefepime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(FEP), σε σχέση με την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Ceftazidime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(CAZ) (εξαιρούνται οι CTXM-15,-16,-27) </a:t>
            </a:r>
          </a:p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• Αναστέλλονται πολύ καλά από την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Τazobactam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(TAZ) και μέτρια από το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Clavulanic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acid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(CLAV)</a:t>
            </a:r>
          </a:p>
        </p:txBody>
      </p:sp>
    </p:spTree>
    <p:extLst>
      <p:ext uri="{BB962C8B-B14F-4D97-AF65-F5344CB8AC3E}">
        <p14:creationId xmlns:p14="http://schemas.microsoft.com/office/powerpoint/2010/main" val="4014372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9EFC8CA-F27A-4836-9580-9B8F9417C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AmpC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β-</a:t>
            </a:r>
            <a:r>
              <a:rPr lang="el-GR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λακταμάσες</a:t>
            </a:r>
            <a:b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Κεφαλοσπορινάσες</a:t>
            </a:r>
            <a:endParaRPr lang="el-G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2223C30-E3DF-458A-9D31-89CFF57A9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b="1" dirty="0">
                <a:solidFill>
                  <a:srgbClr val="002060"/>
                </a:solidFill>
              </a:rPr>
              <a:t> </a:t>
            </a:r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Φάσμα υδρόλυσης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Έχουν ευρύτερο φάσμα αντοχής από τις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ESBLs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διότι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υδρολύουν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πενικιλίνες,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oxyimino-cephalosporins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ceftazidime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cefotaxime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ceftriaxone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κεφαμυσίνες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cefoxitin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και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cefotetan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), και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μονομπακτάμες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aztreonam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). Οι 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AmpC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β-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λακταμάσες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δεν αναστέλλονται από τους αναστολείς των β-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λακταμασών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clavulanic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acid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sulbactam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tazobactam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) και δεν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υδρολύουν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cefepime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cefpirome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και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καρβαπενέμες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Υπερπαραγωγή των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AmpCs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συνδέεται συχνά με απώλεια ή αλλαγή μια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πορίνης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στην εξωτερική  μεμβράνη, η οποία οδηγεί σε υψηλού επιπέδου αντοχή όχι μόνο σε όλες τις πενικιλίνες,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κεφαλοσπορίνες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και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μονομπακτάμες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αλλά επίσης και στις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καρβαπενέμες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λόγω ελαττωμένης διαπερατότητας της εξωτερικής μεμβράνης και συνεπώς ελαττωμένης πρόσληψης του αντιβιοτικού</a:t>
            </a:r>
          </a:p>
          <a:p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573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8F42E8D-1E5D-4EF0-A6AA-DA6B4FDC3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ΚΑΡΒΑΠΕΝΕΜΑΣΕΣ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55BFE83-DC04-4D80-8C1C-D108253032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l-GR" dirty="0"/>
          </a:p>
          <a:p>
            <a:pPr>
              <a:buFont typeface="Wingdings" panose="05000000000000000000" pitchFamily="2" charset="2"/>
              <a:buChar char="Ø"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Ταξινόμηση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καρβαπενεμασών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Τάξης Β (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μεταλλο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-ένζυμα)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Τάξης Α 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Τάξης D (OXA-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καρβαπενεμάσες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8113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A5541EB-F380-44FE-B43D-F099CD201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ΜΕΤΑΛΛΟ-Β-ΛΑΚΤΑΜΑΣΕΣ</a:t>
            </a:r>
            <a:b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(ΤΑΞΗΣ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B)</a:t>
            </a:r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MBL)</a:t>
            </a:r>
            <a:endParaRPr lang="el-G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B37F468-2E39-4C8D-9177-704FCADC1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Ταξινομούνται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4 τύπους: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IMP-1, -2, -4, -7, -9, -10, -11, -13, -16, -18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VIM-1, -2, -3, -4, -5, -7, -11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SPM-1 GIM-1 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Ευρεία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διασπορά-Ελλάδα: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VIM-1, -2, -4 </a:t>
            </a:r>
          </a:p>
          <a:p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Υδρολύουν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όλα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τα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β-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λακταμικά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πλην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ΑΖΤ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Δεν αναστέλλονται από τους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αναστολείς(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clavulanic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acid,sulbactam,tazobactam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.Αναστέλλονται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από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το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EDTA. 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Κωδικοποιούνται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από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γονίδια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που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φέρονται συνήθως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ιντεγκρόνια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τάξης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55531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58DD699-C31B-47AC-96E3-3C161C424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ΚΑΡΒΑΠΕΝΕΜΑΣΕΣ ΤΑΞΗΣ 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45A7C41-2659-4290-9306-C841CC207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313" y="1690688"/>
            <a:ext cx="10969487" cy="4458321"/>
          </a:xfrm>
        </p:spPr>
        <p:txBody>
          <a:bodyPr>
            <a:normAutofit fontScale="92500" lnSpcReduction="20000"/>
          </a:bodyPr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Ταξινόμηση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Χρωμοσωματικές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SME,NMC/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ΙΜΙ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,SFC-1 ,SHV-38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Πλασμιδιακές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KPC, GES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Υδρολύουν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μια μεγάλη ποικιλία β-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λακταμικών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αντιβιοτικών,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καρβαπενέμες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πενικιλίνες,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κεφαλοσπορίνες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και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aztreonam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και αναστέλλονται από το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clavulanate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και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tazobactam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Αναστέλλονται από το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βορονικό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οξύ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Πρωτοεμφανίστηκαν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στις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αρχές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της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δεκαετίας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του’80, πριν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την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κλινική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χρήση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της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ιμιπενέμης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•Είναι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όλες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επίκτητες</a:t>
            </a: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5772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47F07BD-751A-4677-B57A-D209BA64C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ΚΑΡΒΑΠΕΝΕΜΑΣΕΣ ΤΑΞΗΣ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899412A-6E16-4B7A-BB35-9A2EB910D2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Περιλαμβάνει τις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OXA-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τύπου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καρβαπενεμάσες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,οι οποίες βρίσκονται κυρίως στο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Acinetobacter spp.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Υπάρχουν 9 μεγάλες υποομάδες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OXA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τύπου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καρβαπενεμασών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Υδρολύουν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πενικιλλίνες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1</a:t>
            </a:r>
            <a:r>
              <a:rPr lang="el-GR" baseline="30000" dirty="0">
                <a:latin typeface="Arial" panose="020B0604020202020204" pitchFamily="34" charset="0"/>
                <a:cs typeface="Arial" panose="020B0604020202020204" pitchFamily="34" charset="0"/>
              </a:rPr>
              <a:t>ης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και 2</a:t>
            </a:r>
            <a:r>
              <a:rPr lang="el-GR" baseline="30000" dirty="0">
                <a:latin typeface="Arial" panose="020B0604020202020204" pitchFamily="34" charset="0"/>
                <a:cs typeface="Arial" panose="020B0604020202020204" pitchFamily="34" charset="0"/>
              </a:rPr>
              <a:t>ης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γενιάς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κεφαλοσπορίνες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υδρολύουν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ασθενώς τις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πενικιλλίνες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ευρέως φάσματος και τις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καρβαπενέμες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Δεν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υδρολύουν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το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aztreonam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ναστέλλονται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πτωχά από το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κλαβουλανικό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οξύ.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080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C96F78-76EA-4267-960C-6FFC9CC67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ΑΝΙΧΝΕΥΣΗ ΚΑΡΒΑΠΕΝΕΜΑΣΩΝ</a:t>
            </a:r>
            <a:b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ΤΡΟΠΟΠΟΙΗΜΕΝΟ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HODGE TEST(CLSI)</a:t>
            </a:r>
            <a:endParaRPr lang="el-GR" dirty="0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55F0CA40-4135-48C9-9D3E-4359026FA8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78" y="1690688"/>
            <a:ext cx="12019722" cy="5167312"/>
          </a:xfrm>
        </p:spPr>
      </p:pic>
    </p:spTree>
    <p:extLst>
      <p:ext uri="{BB962C8B-B14F-4D97-AF65-F5344CB8AC3E}">
        <p14:creationId xmlns:p14="http://schemas.microsoft.com/office/powerpoint/2010/main" val="37868804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ABBF87B8-C753-4D38-8817-CDA6CFE60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4" y="0"/>
            <a:ext cx="120462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1089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DA98731-F75E-45B7-9D1C-94AC7A563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478" y="365125"/>
            <a:ext cx="10515600" cy="1325563"/>
          </a:xfrm>
        </p:spPr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ΕΡΓΑΣΤΗΡΙΑΚΗ ΑΝΙΧΝΕΥΣΗ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ESBLs KAI </a:t>
            </a:r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ΚΑΡΒΑΠΕΝΕΜΑΣΩΝ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3E52206-6F7D-4D59-8AD8-F41644E20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Νέα χαμηλότερα όρια ευαισθησίας για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κεφαλοσπορίνες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el-GR" baseline="30000" dirty="0">
                <a:latin typeface="Arial" panose="020B0604020202020204" pitchFamily="34" charset="0"/>
                <a:cs typeface="Arial" panose="020B0604020202020204" pitchFamily="34" charset="0"/>
              </a:rPr>
              <a:t>ης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και 3</a:t>
            </a:r>
            <a:r>
              <a:rPr lang="el-GR" baseline="30000" dirty="0">
                <a:latin typeface="Arial" panose="020B0604020202020204" pitchFamily="34" charset="0"/>
                <a:cs typeface="Arial" panose="020B0604020202020204" pitchFamily="34" charset="0"/>
              </a:rPr>
              <a:t>ης 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γενιας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καθώς και για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καρβαπενέμες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 όρια ευαισθησίας των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εντεροβακτηριακών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στις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κεφαλοσπορίνες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θα ανιχνεύσουν όλους τους κλινικά σημαντικούς μηχανισμούς αντοχής(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ESBL,plasmid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-mediated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AmpC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Η εργαστηριακή επιβεβαίωση της ύπαρξης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ESBL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καθώς και η ανίχνευση των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καρβαπενεσαμών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δεν γίνεται στην καθ΄ ημέρα πράξη αλλά μόνο για επιδημιολογικούς σκοπούς ή στα πλαίσια του ελέγχου λοιμώξεων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71924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F358EF9-B652-4132-8F68-E014E501C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ΤΡΟΠΟΠΟΙΗΣΗ ΤΟΥ ΣΤΟΧΟΥ ΔΡΑΣΗΣ</a:t>
            </a:r>
            <a:b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PBPs</a:t>
            </a:r>
            <a:endParaRPr lang="el-G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C9C0A35-4ACA-4611-8B91-F98942CEAB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περπαραγωγή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PBP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(σχετικά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σπάνια)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Απόκτηση νέων–ξένων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PBPs 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Τροποποίηση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PBPs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με “μεταμόρφωση”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Τροποποίηση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PBPs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με “σημειακές μεταλλαγές”</a:t>
            </a:r>
          </a:p>
        </p:txBody>
      </p:sp>
    </p:spTree>
    <p:extLst>
      <p:ext uri="{BB962C8B-B14F-4D97-AF65-F5344CB8AC3E}">
        <p14:creationId xmlns:p14="http://schemas.microsoft.com/office/powerpoint/2010/main" val="19895631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637449-4EAE-47D6-8A5A-852C99773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ΑΠΟΚΤΗΣΗ ΝΕΩΝ–ΞΕΝΩΝ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PBPS </a:t>
            </a:r>
            <a:b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l-GR" b="1" dirty="0">
              <a:solidFill>
                <a:srgbClr val="002060"/>
              </a:solidFill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9365B0E-EE54-4033-ACDE-8F6804EC6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Συχνή στον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S. aureus PBP2a: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νέα ΡΒΡ με μειωμένη τάση σύνδεσης με όλες τις β-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λακτάμες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και τους αναστολείς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Κωδικοποιείται από το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mecA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γονίδιο και τα ρυθμιστικά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mecI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και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mecR1 ,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τα οποία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εδράζονται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μια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μεταθετή περιοχή μέσα στο χρωμόσωμα, που ονομάζεται σταφυλοκοκκική κασέτα(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Staphylococcal Cassette Chromosome, SCC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Ανίχνευση: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mecA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γονιδίου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μοριακή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μέθοδο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PBP2a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latex test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Φαινοτυπική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ανίχνευση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δίσκο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FOX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ή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OXA(CLSI)</a:t>
            </a:r>
          </a:p>
          <a:p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2305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C40CB32-C7E3-4F53-8129-880D4D48A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ΓΛΥΚΟΠΕΠΤΙΔΙΑ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9B9B686-6494-4F23-9B2A-6D2FF39F6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Βανκομυκίνη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ηχανισμός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δράσης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Αδυναμία σύνθεσης κυτταρικού τοιχώματος μέσω αναστολής της χιαστής σύνδεσης των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αλύσεων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 της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πεπτιδογλυκάνης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Βακτηριοκτόνο </a:t>
            </a:r>
          </a:p>
          <a:p>
            <a:pPr marL="0" indent="0">
              <a:buNone/>
            </a:pP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Βακτηριοστατικό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σε εντεροκόκκους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1304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D79BEC-56A5-4503-9DFF-95BE29FF6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ΒΑΝΚΟΜΥΚΙΝΗ</a:t>
            </a:r>
            <a:b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ΚΛΙΝΙΚΑ ΟΡΙΑ ΕΥΑΙΣΘΗΣΙΑΣ(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EUCAST)</a:t>
            </a:r>
            <a:endParaRPr lang="el-G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DC7E034-ED38-4213-A577-A61833F1B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S.aureus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MIC ≤2:S, MIC&gt;2:R</a:t>
            </a:r>
            <a:r>
              <a:rPr lang="en-US" dirty="0"/>
              <a:t>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μέθοδος διάχυσης δίσκων είναι αναξιόπιστη</a:t>
            </a:r>
          </a:p>
          <a:p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CONS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MIC≤4: S, MIC&gt;4:R , H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μέθοδος διάχυσης δίσκων είναι αναξιόπιστη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Οι τιμές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MICs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των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γλυκοπεπτιδίων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εξαρτώνται από τη μέθοδο. Πρέπει να χρησιμοποιείται η μέθοδος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μικροαραιώσεων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σε ζωμό.</a:t>
            </a:r>
          </a:p>
          <a:p>
            <a:endParaRPr lang="el-GR" dirty="0"/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3543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6C61ACB-A30D-4248-B991-E994E1BFB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S.AUREUS</a:t>
            </a:r>
            <a:endParaRPr lang="el-G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FB03F32-0774-435F-B27F-992553900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VRSA,  Vancomycin  resistant S.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aureus: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στελέχη με υψηλού επιπέδου αντοχή στην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βανκομυκίνη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(MIC	&gt;8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mg/L).	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VISA: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Vancomycin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intermediate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S.aureus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στελέχη με χαμηλού επιπέδου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αντοχή στην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βανκομυκίνη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(MIC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mg/L).	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hVISA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	Heterogeneous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vancomycin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intermediate	S.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aureus.	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Στελέχη ευαίσθητα στην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βανκομυκίνη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(MICs	≤2mg/L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), αλλά με μικρό πληθυσμό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(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εώς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106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κύτταρα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με ΜΙ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 στη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vancomycin		&gt;2	mg/L,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όπως προέκυψε από την μέθοδο της ανάλυσης πληθυσμού.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Όλες οι παραπάνω κατηγορίες θα πρέπει να θεωρούνται κλινικά ανθεκτικές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9214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CE73531-E666-45D5-BFDD-8CE8BFB0B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S.AUREUS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5142FCD-9A1F-43CB-A7F4-721EED7DE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Μηχανισμός αντοχής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Για τον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VRSA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η αντοχή οφείλεται στο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vanA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γονίδιο, που αποκτάται εξωγενώς από τον εντερόκοκκο.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Για τα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VISA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και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hVISA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στελέχη η αντοχή είναι ενδογενής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π.χ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χρωμοσωμικές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μεταλλάξεις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και ο μηχανισμός είναι σύνθετος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με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υπέυθυνο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όχι μόνο ένα γονίδιο.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φαινότυπος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VISA/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hVISA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συνδέεται με πάχυνση του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βακτηριακού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κυττάρου 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Ο φαινότυπος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hVISA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είναι συχνά ασταθής στο εργαστήριο αλλά ο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hVisa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έχει την ικανότητα να αναπτύσσεται μέσα στον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VISA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πληθυσμό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vivo		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19071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3E1F9D1-80EE-453C-AA5D-19B4E8FBE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ΚΛΙΝΙΚΗ ΣΗΜΑΣΙΑ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71D469E-71F5-4842-B749-8266A5549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Η παρουσία του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hVisa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φαινοτύπου φαίνεται να σχετίζεται με δυσμενή έκβαση τουλάχιστον σε σοβαρές λοιμώξεις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Στελέχη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hVISA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αναπτύσουν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αντοχή κατά τη θεραπεία</a:t>
            </a:r>
          </a:p>
        </p:txBody>
      </p:sp>
    </p:spTree>
    <p:extLst>
      <p:ext uri="{BB962C8B-B14F-4D97-AF65-F5344CB8AC3E}">
        <p14:creationId xmlns:p14="http://schemas.microsoft.com/office/powerpoint/2010/main" val="23840668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C9B2EB-05ED-47A6-8816-010441C22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ΕΡΩΤΗΣΗ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DA01961-9FFC-46E0-8AE7-4B543D7CA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79891"/>
          </a:xfrm>
        </p:spPr>
        <p:txBody>
          <a:bodyPr>
            <a:noAutofit/>
          </a:bodyPr>
          <a:lstStyle/>
          <a:p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Πρέπει να χορηγείται </a:t>
            </a:r>
            <a:r>
              <a:rPr lang="el-GR" sz="2400" dirty="0" err="1">
                <a:latin typeface="Arial" panose="020B0604020202020204" pitchFamily="34" charset="0"/>
                <a:cs typeface="Arial" panose="020B0604020202020204" pitchFamily="34" charset="0"/>
              </a:rPr>
              <a:t>βανκομυκίνη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σε σοβαρές σταφυλοκοκκικές λοιμώξεις από MRSA, όταν η </a:t>
            </a:r>
            <a:r>
              <a:rPr lang="el-GR" sz="2400" dirty="0" err="1">
                <a:latin typeface="Arial" panose="020B0604020202020204" pitchFamily="34" charset="0"/>
                <a:cs typeface="Arial" panose="020B0604020202020204" pitchFamily="34" charset="0"/>
              </a:rPr>
              <a:t>MICείναι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&gt;1μg/</a:t>
            </a:r>
            <a:r>
              <a:rPr lang="el-GR" sz="2400" dirty="0" err="1"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Το επίσημο όριο ευαισθησίας στη </a:t>
            </a:r>
            <a:r>
              <a:rPr lang="el-GR" sz="2400" dirty="0" err="1">
                <a:latin typeface="Arial" panose="020B0604020202020204" pitchFamily="34" charset="0"/>
                <a:cs typeface="Arial" panose="020B0604020202020204" pitchFamily="34" charset="0"/>
              </a:rPr>
              <a:t>Βανκομυκίνη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είναι: 2μg/</a:t>
            </a:r>
            <a:r>
              <a:rPr lang="el-GR" sz="2400" dirty="0" err="1"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endParaRPr lang="el-G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Πανελλήνια Μελέτη Αντοχής Στελεχών </a:t>
            </a:r>
            <a:r>
              <a:rPr lang="el-G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Staphylococcus</a:t>
            </a:r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aureus</a:t>
            </a:r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: 2012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Μ. </a:t>
            </a:r>
            <a:r>
              <a:rPr lang="el-GR" sz="1600" dirty="0" err="1">
                <a:latin typeface="Arial" panose="020B0604020202020204" pitchFamily="34" charset="0"/>
                <a:cs typeface="Arial" panose="020B0604020202020204" pitchFamily="34" charset="0"/>
              </a:rPr>
              <a:t>Σουλή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, Α. Αργυροπούλου, Ν. </a:t>
            </a:r>
            <a:r>
              <a:rPr lang="el-GR" sz="1600" dirty="0" err="1">
                <a:latin typeface="Arial" panose="020B0604020202020204" pitchFamily="34" charset="0"/>
                <a:cs typeface="Arial" panose="020B0604020202020204" pitchFamily="34" charset="0"/>
              </a:rPr>
              <a:t>Βακάλης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, Λ. Γαλανή, Ε. Καραντάνη, Ι. </a:t>
            </a:r>
            <a:r>
              <a:rPr lang="el-GR" sz="1600" dirty="0" err="1">
                <a:latin typeface="Arial" panose="020B0604020202020204" pitchFamily="34" charset="0"/>
                <a:cs typeface="Arial" panose="020B0604020202020204" pitchFamily="34" charset="0"/>
              </a:rPr>
              <a:t>Καρατζόγλου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, Λ. Κονδύλη, Σ. </a:t>
            </a:r>
            <a:r>
              <a:rPr lang="el-GR" sz="1600" dirty="0" err="1">
                <a:latin typeface="Arial" panose="020B0604020202020204" pitchFamily="34" charset="0"/>
                <a:cs typeface="Arial" panose="020B0604020202020204" pitchFamily="34" charset="0"/>
              </a:rPr>
              <a:t>Μαράκη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, Γ. </a:t>
            </a:r>
            <a:r>
              <a:rPr lang="el-GR" sz="1600" dirty="0" err="1">
                <a:latin typeface="Arial" panose="020B0604020202020204" pitchFamily="34" charset="0"/>
                <a:cs typeface="Arial" panose="020B0604020202020204" pitchFamily="34" charset="0"/>
              </a:rPr>
              <a:t>Νταλέκος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, Ε. </a:t>
            </a:r>
            <a:r>
              <a:rPr lang="el-GR" sz="1600" dirty="0" err="1">
                <a:latin typeface="Arial" panose="020B0604020202020204" pitchFamily="34" charset="0"/>
                <a:cs typeface="Arial" panose="020B0604020202020204" pitchFamily="34" charset="0"/>
              </a:rPr>
              <a:t>Παπαδογεωργάκη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, Β. </a:t>
            </a:r>
            <a:r>
              <a:rPr lang="el-GR" sz="1600" dirty="0" err="1">
                <a:latin typeface="Arial" panose="020B0604020202020204" pitchFamily="34" charset="0"/>
                <a:cs typeface="Arial" panose="020B0604020202020204" pitchFamily="34" charset="0"/>
              </a:rPr>
              <a:t>Παπουτσάκη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, Α. Πασχάλη, Ε. </a:t>
            </a:r>
            <a:r>
              <a:rPr lang="el-GR" sz="1600" dirty="0" err="1">
                <a:latin typeface="Arial" panose="020B0604020202020204" pitchFamily="34" charset="0"/>
                <a:cs typeface="Arial" panose="020B0604020202020204" pitchFamily="34" charset="0"/>
              </a:rPr>
              <a:t>Περιβολιώτη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, Ε. </a:t>
            </a:r>
            <a:r>
              <a:rPr lang="el-GR" sz="1600" dirty="0" err="1">
                <a:latin typeface="Arial" panose="020B0604020202020204" pitchFamily="34" charset="0"/>
                <a:cs typeface="Arial" panose="020B0604020202020204" pitchFamily="34" charset="0"/>
              </a:rPr>
              <a:t>Τρίκα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, Σ. </a:t>
            </a:r>
            <a:r>
              <a:rPr lang="el-GR" sz="1600" dirty="0" err="1">
                <a:latin typeface="Arial" panose="020B0604020202020204" pitchFamily="34" charset="0"/>
                <a:cs typeface="Arial" panose="020B0604020202020204" pitchFamily="34" charset="0"/>
              </a:rPr>
              <a:t>Τσιπλάκου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, Ε. </a:t>
            </a:r>
            <a:r>
              <a:rPr lang="el-GR" sz="1600" dirty="0" err="1">
                <a:latin typeface="Arial" panose="020B0604020202020204" pitchFamily="34" charset="0"/>
                <a:cs typeface="Arial" panose="020B0604020202020204" pitchFamily="34" charset="0"/>
              </a:rPr>
              <a:t>Τσορλίνη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, Α. </a:t>
            </a:r>
            <a:r>
              <a:rPr lang="el-GR" sz="1600" dirty="0" err="1">
                <a:latin typeface="Arial" panose="020B0604020202020204" pitchFamily="34" charset="0"/>
                <a:cs typeface="Arial" panose="020B0604020202020204" pitchFamily="34" charset="0"/>
              </a:rPr>
              <a:t>Χαρισιάδου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, Ε. </a:t>
            </a:r>
            <a:r>
              <a:rPr lang="el-GR" sz="1600" dirty="0" err="1">
                <a:latin typeface="Arial" panose="020B0604020202020204" pitchFamily="34" charset="0"/>
                <a:cs typeface="Arial" panose="020B0604020202020204" pitchFamily="34" charset="0"/>
              </a:rPr>
              <a:t>Γιαμαρέλλου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61% των στελεχών είχαν MIC&gt;1μg/</a:t>
            </a:r>
            <a:r>
              <a:rPr lang="el-GR" sz="2400" dirty="0" err="1"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και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9% </a:t>
            </a:r>
            <a:r>
              <a:rPr lang="el-GR" sz="2400" dirty="0" err="1">
                <a:latin typeface="Arial" panose="020B0604020202020204" pitchFamily="34" charset="0"/>
                <a:cs typeface="Arial" panose="020B0604020202020204" pitchFamily="34" charset="0"/>
              </a:rPr>
              <a:t>MICτων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στελεχών είχαν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MIC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=2 </a:t>
            </a:r>
            <a:r>
              <a:rPr lang="el-GR" sz="2400" dirty="0" err="1">
                <a:latin typeface="Arial" panose="020B0604020202020204" pitchFamily="34" charset="0"/>
                <a:cs typeface="Arial" panose="020B0604020202020204" pitchFamily="34" charset="0"/>
              </a:rPr>
              <a:t>μg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l-GR" sz="2400" dirty="0" err="1"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endParaRPr lang="el-G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Το ποσοστό των στελεχών με MIC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στη </a:t>
            </a:r>
            <a:r>
              <a:rPr lang="el-GR" sz="2400" dirty="0" err="1">
                <a:latin typeface="Arial" panose="020B0604020202020204" pitchFamily="34" charset="0"/>
                <a:cs typeface="Arial" panose="020B0604020202020204" pitchFamily="34" charset="0"/>
              </a:rPr>
              <a:t>βανκομυκίνη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&gt;1 </a:t>
            </a:r>
            <a:r>
              <a:rPr lang="el-GR" sz="2400" dirty="0" err="1">
                <a:latin typeface="Arial" panose="020B0604020202020204" pitchFamily="34" charset="0"/>
                <a:cs typeface="Arial" panose="020B0604020202020204" pitchFamily="34" charset="0"/>
              </a:rPr>
              <a:t>μg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l-GR" sz="2400" dirty="0" err="1"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, καθιστά προβληματική τη χορήγησή της στη θεραπεία σοβαρών σταφυλοκοκκικών λοιμώξεων</a:t>
            </a:r>
          </a:p>
        </p:txBody>
      </p:sp>
    </p:spTree>
    <p:extLst>
      <p:ext uri="{BB962C8B-B14F-4D97-AF65-F5344CB8AC3E}">
        <p14:creationId xmlns:p14="http://schemas.microsoft.com/office/powerpoint/2010/main" val="30778585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56F167-3E95-464D-9FC4-00794C990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ΓΛΥΚΟΠΕΠΤΙΔΙΑ-ΕΝΤΕΡΟΚΟΚΚΟΣ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500B6D0-15E5-4761-9061-13C72FDF4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Φαινότυποι αντοχής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Van-A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φαινότυπος (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πλασμίδιο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)                                                                                                                         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VancomycinR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,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TeicoplaninR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Van-B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φαινότυπος(χρωμόσωμα )               </a:t>
            </a:r>
          </a:p>
          <a:p>
            <a:pPr marL="0" indent="0">
              <a:buNone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VancomycinR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,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TeicoplaninS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Van-D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φαινότυπος( χρωμόσωμα )</a:t>
            </a:r>
          </a:p>
          <a:p>
            <a:pPr marL="0" indent="0">
              <a:buNone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VancomycinR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, 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TeicoplaninS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Van-G, Van-E &amp;  Van-C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φαινότυπος(  χρωμόσωμα)      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Vancomycin LR/S,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TeicoplaninS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1517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7F5C449-3605-47E0-9271-16191E3FA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ΜΑΚΡΟΛΙΔΕΣ ΚΑΙ ΑΝΤΟΧΗ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294A6BA-F391-44AA-8E34-15812080D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Τα στελέχη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πνευμονιοκόκκου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στρεπτοκόκκου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σταφυλοκόκκου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που έχουν in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vitro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ευαίσθησία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στην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κλινδαμυκίνη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αλλά αντοχή στην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ερυθρομυκίνη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μπορεί κατά τη διάρκεια της θεραπείας με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κλινδαμυκίνη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να αναπτύξουν αντοχή</a:t>
            </a: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0FE06E0E-5385-4B79-A94E-E01C68227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99" y="3429000"/>
            <a:ext cx="9416955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0634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6E70EAC-54E1-4906-995F-8662089FB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25136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 TEST</a:t>
            </a:r>
            <a:endParaRPr lang="el-G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1022B3F-0A80-4EAE-B2C2-8DB716AE4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026" y="1497496"/>
            <a:ext cx="11194774" cy="46794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D-test(+) :To </a:t>
            </a: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στέλεχος θεωρείται ανθεκτικό στην </a:t>
            </a:r>
            <a:r>
              <a:rPr lang="el-GR" sz="2600" dirty="0" err="1">
                <a:latin typeface="Arial" panose="020B0604020202020204" pitchFamily="34" charset="0"/>
                <a:cs typeface="Arial" panose="020B0604020202020204" pitchFamily="34" charset="0"/>
              </a:rPr>
              <a:t>κλινδαμυκίνη</a:t>
            </a:r>
            <a:endParaRPr lang="el-G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 λόγω ανίχνευσης </a:t>
            </a:r>
            <a:r>
              <a:rPr lang="el-GR" sz="2600" dirty="0" err="1">
                <a:latin typeface="Arial" panose="020B0604020202020204" pitchFamily="34" charset="0"/>
                <a:cs typeface="Arial" panose="020B0604020202020204" pitchFamily="34" charset="0"/>
              </a:rPr>
              <a:t>επαγώμενης</a:t>
            </a:r>
            <a:r>
              <a:rPr lang="el-GR" sz="2600" dirty="0">
                <a:latin typeface="Arial" panose="020B0604020202020204" pitchFamily="34" charset="0"/>
                <a:cs typeface="Arial" panose="020B0604020202020204" pitchFamily="34" charset="0"/>
              </a:rPr>
              <a:t> αντοχής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</a:p>
          <a:p>
            <a:pPr marL="0" indent="0" algn="r">
              <a:buNone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endParaRPr lang="el-GR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A962A448-AA7C-445F-BB3F-609D68315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26" y="1364776"/>
            <a:ext cx="5272783" cy="467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8573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2093691-39D3-4D24-9CEA-11DEC0F65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STREPTOCOCCUS PNEUMONIAE</a:t>
            </a:r>
            <a:endParaRPr lang="el-G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504953C-4FAC-4C87-957E-5F9C112EF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Μηχανισμός αντοχής (β-</a:t>
            </a:r>
            <a:r>
              <a:rPr lang="el-GR" b="1" dirty="0" err="1">
                <a:latin typeface="Arial" panose="020B0604020202020204" pitchFamily="34" charset="0"/>
                <a:cs typeface="Arial" panose="020B0604020202020204" pitchFamily="34" charset="0"/>
              </a:rPr>
              <a:t>λακτάμες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Τροποποιημένες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PBPs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(μωσαϊκά γονίδια)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•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Πενικιλλίνη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(PBP2b)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•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Κεφοταξίμη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(PBP2x)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• Δεν έχει ανιχνευτεί παραγωγή β-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λακταμάσης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Άρα η προσθήκη ενός αναστολέα β-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λακταμάσης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στη θεραπεία δεν έχει κλινικό όφελος.</a:t>
            </a: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23262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56602FCB-44AF-4C2E-811D-E39AC30E2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642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9406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A3F2294-BFC5-4132-8124-85C4AEC20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STREPTOCOCCUS PNEUMONIAE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E603979-6B6E-4105-837E-B571893682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Διαφορετικά όρια ευαισθησίας ανάλογα με την πηγή απομόνωσης</a:t>
            </a:r>
          </a:p>
          <a:p>
            <a:pPr marL="0" indent="0">
              <a:buNone/>
            </a:pPr>
            <a:r>
              <a:rPr lang="el-GR" b="1" dirty="0" err="1">
                <a:latin typeface="Arial" panose="020B0604020202020204" pitchFamily="34" charset="0"/>
                <a:cs typeface="Arial" panose="020B0604020202020204" pitchFamily="34" charset="0"/>
              </a:rPr>
              <a:t>Βενζυλπενικιλλίνες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:(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όχι μηνιγγίτιδα)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MIC ≤ 0.06: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Ευαίσθητο,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MIC&gt;2 : A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νθεκτικό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b="1" dirty="0" err="1">
                <a:latin typeface="Arial" panose="020B0604020202020204" pitchFamily="34" charset="0"/>
                <a:cs typeface="Arial" panose="020B0604020202020204" pitchFamily="34" charset="0"/>
              </a:rPr>
              <a:t>Βενζυλπενικιλλίνες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(μηνιγγίτιδα)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MIC≤0.06: E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υαίσθητο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MIC&gt;0.06 A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νθεκτικό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b="1" dirty="0" err="1">
                <a:latin typeface="Arial" panose="020B0604020202020204" pitchFamily="34" charset="0"/>
                <a:cs typeface="Arial" panose="020B0604020202020204" pitchFamily="34" charset="0"/>
              </a:rPr>
              <a:t>Μεροπενέμη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(όχι μηνιγγίτιδα)</a:t>
            </a:r>
          </a:p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IC≤2:E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υαίσθητο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ΜΙ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C&gt;2 :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Ανθεκτικό</a:t>
            </a:r>
          </a:p>
          <a:p>
            <a:pPr marL="0" indent="0">
              <a:buNone/>
            </a:pPr>
            <a:r>
              <a:rPr lang="el-GR" b="1" dirty="0" err="1">
                <a:latin typeface="Arial" panose="020B0604020202020204" pitchFamily="34" charset="0"/>
                <a:cs typeface="Arial" panose="020B0604020202020204" pitchFamily="34" charset="0"/>
              </a:rPr>
              <a:t>Μεροπενέμη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 (μηνιγγίτιδα)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MIC≤0.25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Ευαίσθητο,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MIC&gt;0.25 A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νθεκτικό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7768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844A0FC-E612-4767-8FA8-39FE2AB64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ΒΕΝΖΥΛΠΕΝΙΚΙΛΛΙΝΗ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41AF1F8-246F-40BF-83CF-8E56FA6B6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Μηνιγγίτιδα από  </a:t>
            </a:r>
            <a:r>
              <a:rPr lang="en-US" i="1" dirty="0" err="1"/>
              <a:t>S.pneumoniae</a:t>
            </a:r>
            <a:r>
              <a:rPr lang="en-US" dirty="0"/>
              <a:t>: </a:t>
            </a:r>
            <a:r>
              <a:rPr lang="el-GR" dirty="0"/>
              <a:t>Για δόση </a:t>
            </a:r>
            <a:r>
              <a:rPr lang="en-US" dirty="0"/>
              <a:t>2.4 g (4 MU) x 6 iv,</a:t>
            </a:r>
            <a:r>
              <a:rPr lang="el-GR" dirty="0"/>
              <a:t> στελέχη με </a:t>
            </a:r>
            <a:r>
              <a:rPr lang="en-US" dirty="0"/>
              <a:t>MIC≤0.06 mg/L </a:t>
            </a:r>
            <a:r>
              <a:rPr lang="el-GR" dirty="0"/>
              <a:t>είναι ευαίσθητα</a:t>
            </a:r>
          </a:p>
          <a:p>
            <a:r>
              <a:rPr lang="en-US" dirty="0"/>
              <a:t>.</a:t>
            </a:r>
            <a:r>
              <a:rPr lang="el-GR" dirty="0"/>
              <a:t>Πνευμονία από </a:t>
            </a:r>
            <a:r>
              <a:rPr lang="en-US" i="1" dirty="0" err="1"/>
              <a:t>S.pneumoniae</a:t>
            </a:r>
            <a:r>
              <a:rPr lang="en-US" dirty="0"/>
              <a:t>: </a:t>
            </a:r>
            <a:r>
              <a:rPr lang="el-GR" dirty="0"/>
              <a:t>Τα όρια ευαισθησίας σχετίζονται με τη δοσολογία</a:t>
            </a:r>
            <a:r>
              <a:rPr lang="en-US" dirty="0"/>
              <a:t>: </a:t>
            </a:r>
            <a:endParaRPr lang="el-GR" dirty="0"/>
          </a:p>
          <a:p>
            <a:r>
              <a:rPr lang="el-GR" dirty="0"/>
              <a:t>Για δόση</a:t>
            </a:r>
            <a:r>
              <a:rPr lang="en-US" dirty="0"/>
              <a:t> 1.2 g (2 MU) x 4 iv, </a:t>
            </a:r>
            <a:r>
              <a:rPr lang="el-GR" dirty="0"/>
              <a:t>τα στελέχη με </a:t>
            </a:r>
            <a:r>
              <a:rPr lang="en-US" dirty="0"/>
              <a:t> MIC ≤0.5 mg/L</a:t>
            </a:r>
            <a:r>
              <a:rPr lang="el-GR" dirty="0"/>
              <a:t> είναι</a:t>
            </a:r>
            <a:r>
              <a:rPr lang="en-US" dirty="0"/>
              <a:t> </a:t>
            </a:r>
            <a:r>
              <a:rPr lang="el-GR" dirty="0"/>
              <a:t>ευαίσθητα</a:t>
            </a:r>
          </a:p>
          <a:p>
            <a:r>
              <a:rPr lang="el-GR" dirty="0"/>
              <a:t>Για δόση </a:t>
            </a:r>
            <a:r>
              <a:rPr lang="en-US" dirty="0"/>
              <a:t>2.4g (4 MU) g x 4 iv or 1.2 g (2 MU) x 6 iv, </a:t>
            </a:r>
            <a:r>
              <a:rPr lang="el-GR" dirty="0"/>
              <a:t>στελέχη με</a:t>
            </a:r>
            <a:r>
              <a:rPr lang="en-US" dirty="0"/>
              <a:t> MIC ≤1 mg/L </a:t>
            </a:r>
            <a:r>
              <a:rPr lang="el-GR" dirty="0"/>
              <a:t>είναι ευαίσθητα</a:t>
            </a:r>
            <a:endParaRPr lang="en-US" dirty="0"/>
          </a:p>
          <a:p>
            <a:r>
              <a:rPr lang="en-US" dirty="0"/>
              <a:t> </a:t>
            </a:r>
            <a:r>
              <a:rPr lang="el-GR" dirty="0"/>
              <a:t>Για δόση </a:t>
            </a:r>
            <a:r>
              <a:rPr lang="en-US" dirty="0"/>
              <a:t>2.4 g (4 MU) x 6 iv, </a:t>
            </a:r>
            <a:r>
              <a:rPr lang="el-GR" dirty="0"/>
              <a:t>στελέχη</a:t>
            </a:r>
            <a:r>
              <a:rPr lang="en-US" dirty="0"/>
              <a:t> </a:t>
            </a:r>
            <a:r>
              <a:rPr lang="el-GR" dirty="0"/>
              <a:t>με</a:t>
            </a:r>
            <a:r>
              <a:rPr lang="en-US" dirty="0"/>
              <a:t> MIC ≤2 mg/L </a:t>
            </a:r>
            <a:r>
              <a:rPr lang="el-GR" dirty="0"/>
              <a:t>είναι ευαίσθητα</a:t>
            </a:r>
          </a:p>
        </p:txBody>
      </p:sp>
    </p:spTree>
    <p:extLst>
      <p:ext uri="{BB962C8B-B14F-4D97-AF65-F5344CB8AC3E}">
        <p14:creationId xmlns:p14="http://schemas.microsoft.com/office/powerpoint/2010/main" val="4332892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7C24CE6-8EEC-4BFB-904A-7618DC362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722" y="436727"/>
            <a:ext cx="10515600" cy="846163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ΦΑΙΝΟΤΥΠΙΚΗ ΕΡΜΗΝΕΙΑ ΤΟΥ ΑΝΤΙΒΙΟΓΡΑΜΜΑΤΟΣ</a:t>
            </a:r>
            <a:br>
              <a:rPr lang="el-GR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54C69EA-DE04-4CB8-BCD3-858C2083DD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ΟΡΘΗ ΕΡΜΗΝΕΙΑ ΤΟΥ ΑΝΤΙΒΙΟΓΡΑΜΜΑΤΟΣ.</a:t>
            </a:r>
          </a:p>
          <a:p>
            <a:pPr marL="0" indent="0" algn="ctr">
              <a:buNone/>
            </a:pPr>
            <a:r>
              <a:rPr lang="el-G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ΑΠΑΡΑΙΤΗΤΗ Η ΓΝΩΣΗ </a:t>
            </a:r>
          </a:p>
          <a:p>
            <a:pPr marL="0" indent="0">
              <a:buNone/>
            </a:pPr>
            <a:endParaRPr 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των μηχανισμών αντοχής,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της ενδογενούς αντοχής ορισμένων βακτηρίων και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των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υδρολυτικών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ιδιοτήτων των επίκτητων β-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λακταμασών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27971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F925602-27B6-469D-80CC-5AB9E04DA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ΑΝΤΙΒΙΟΓΡΑΜΜΑ-ΠΡΟΒΛΕΨΗ ΜΗΧΑΝΙΣΜΟΥ ΑΝΤΟΧΗΣ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7478510-FABB-4A02-B82C-5DBAEE1BC9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ντοχή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στις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κεφαλοσπορίνες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ευρέος φάσματος και στο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aztreonam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είναι ενδεικτική παραγωγής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ESBLs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Η αντοχή στις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oxyimino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και 7-α-methoxy-cephalosporins (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cephamycins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) και η μη αναστολή της δράσης της β-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λακταμάσης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από το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clavulanic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acid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αποτελεί έμμεση ένδειξη παρουσίας επίκτητης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AmpC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β-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λακταμάσης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 Σπάνια μερικά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AmpC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ένζυμα είναι ευαίσθητα στην αναστολή με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tazobactam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 Αντοχή σε όλα τα β-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λακταμικά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αντιβιοτικά (πενικιλίνες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κεφαλοσπορίνες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καρβαπενέμες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) εκτός από τις 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μονομπακτάμες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aztreonam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) και μη αναστολή από τους αναστολείς (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clavulanic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acid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sulbactam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tazobactam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) αποτελεί ένδειξη παραγωγής 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μεταλλο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-β-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λακταμάσης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27240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C76F229-1A9A-4ED3-B0BA-D20D99BA2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ΑΝΤΙΒΙΟΓΡΑΜΜΑ-ΠΡΟΒΛΕΨΗ ΜΗΧΑΝΙΣΜΟΥ ΑΝΤΟΧΗΣ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F275F65-8A86-47EB-9D56-2A0013A17A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Αντοχή σε όλα τα β-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λακταμικά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 αντιβιοτικά (πενικιλίνες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κεφαλοσπορίνες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καρβαπενέμες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) και στις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μονομπακτάμες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aztreonam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) αποτελεί ένδειξη παραγωγής KPC. </a:t>
            </a:r>
          </a:p>
          <a:p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Στέλεχος E.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cloacae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 με αντοχή στο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imipenem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 και ευαισθησία στην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ceftazidime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 (MIC συχνά 2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μg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) θέτει την υποψία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καρβαπενεμάσης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 κλάσης Α, NMC και IMI.  </a:t>
            </a:r>
          </a:p>
          <a:p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Στη S.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marcescens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, όταν το στέλεχος έχει υψηλού επιπέδου αντοχή στο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imipenem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 και ευαισθησία στην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ceftazidime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 (η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cefotaxime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υδρολύεται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 ταχύτερα από την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ceftazidime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) θα πρέπει να αναμένεται κλάσης Α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καρβαπενεμάση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 της οικογένειας SME. </a:t>
            </a:r>
          </a:p>
          <a:p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Αντοχή της P.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aeruginosa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 στο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imipenem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 και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meropenem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 και ευαισθησία στην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ceftazidime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cefepime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ημισυνθετικές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 πενικιλίνες και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piperacillin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tazobactam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 είναι ενδεικτική απώλειας της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OprD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 ή D2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πορίνης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, η οποία αποτελεί τον πιο συχνό μηχανισμό απόκτησης αντοχής στις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καρβαπενέμες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284923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DD28E3A-EBAE-49F3-8C14-E8BE7D827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-69873"/>
            <a:ext cx="10515600" cy="1325563"/>
          </a:xfrm>
        </p:spPr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ΑΝΤΙΒΙΟΓΡΑΜΜΑΤΑ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FD361AC8-940F-4726-9BC5-FFF3F565D3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25" y="955344"/>
            <a:ext cx="11873553" cy="5902656"/>
          </a:xfrm>
        </p:spPr>
      </p:pic>
    </p:spTree>
    <p:extLst>
      <p:ext uri="{BB962C8B-B14F-4D97-AF65-F5344CB8AC3E}">
        <p14:creationId xmlns:p14="http://schemas.microsoft.com/office/powerpoint/2010/main" val="5142978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2BAFD74-F520-4F9D-9B9C-D70EA9ABE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ΑΝΤΙΒΙΟΓΡΑΜΜΑΤΑ</a:t>
            </a:r>
            <a:endParaRPr lang="el-GR" dirty="0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C74049EE-D6E1-46AE-ACB6-82FC15CCAD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31" y="1405719"/>
            <a:ext cx="11846256" cy="5295332"/>
          </a:xfrm>
        </p:spPr>
      </p:pic>
    </p:spTree>
    <p:extLst>
      <p:ext uri="{BB962C8B-B14F-4D97-AF65-F5344CB8AC3E}">
        <p14:creationId xmlns:p14="http://schemas.microsoft.com/office/powerpoint/2010/main" val="7914679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FDBAE04-1361-46FF-8A80-5FD7A4ADA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ΕΠΙΚΤΗΤΟΙ ΜΗΧΑΝΙΣΜΟΙ ΑΝΤΟΧΗΣ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A9B3BB15-366E-49B6-8AC4-E54ACAF5F6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20" y="1514902"/>
            <a:ext cx="11914495" cy="5343098"/>
          </a:xfrm>
        </p:spPr>
      </p:pic>
    </p:spTree>
    <p:extLst>
      <p:ext uri="{BB962C8B-B14F-4D97-AF65-F5344CB8AC3E}">
        <p14:creationId xmlns:p14="http://schemas.microsoft.com/office/powerpoint/2010/main" val="28966804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6E9B3F8-0A0E-4AC3-8752-64CD36538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ΕΠΙΚΤΗΤΟΙ ΜΗΧΑΝΙΣΜΟΙ ΑΝΤΟΧΗΣ</a:t>
            </a:r>
            <a:endParaRPr lang="el-GR" dirty="0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196F1E81-0301-492B-A35A-5FBE46D4D7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55" y="1473958"/>
            <a:ext cx="11805314" cy="5281684"/>
          </a:xfrm>
        </p:spPr>
      </p:pic>
    </p:spTree>
    <p:extLst>
      <p:ext uri="{BB962C8B-B14F-4D97-AF65-F5344CB8AC3E}">
        <p14:creationId xmlns:p14="http://schemas.microsoft.com/office/powerpoint/2010/main" val="3782638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CB4DFBA-A814-4B00-86CE-09D872487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722" y="52957"/>
            <a:ext cx="10515600" cy="1325563"/>
          </a:xfrm>
        </p:spPr>
        <p:txBody>
          <a:bodyPr/>
          <a:lstStyle/>
          <a:p>
            <a:pPr algn="ctr"/>
            <a:r>
              <a:rPr lang="el-G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ΠΟΛΛΑΠΛΟΙ ΜΗΧΑΝΙΣΜΟΙ ΑΝΤΟΧΗΣ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7996D629-20A9-48D8-B200-CFA7B4C332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64" y="1187355"/>
            <a:ext cx="11818961" cy="5617688"/>
          </a:xfrm>
        </p:spPr>
      </p:pic>
    </p:spTree>
    <p:extLst>
      <p:ext uri="{BB962C8B-B14F-4D97-AF65-F5344CB8AC3E}">
        <p14:creationId xmlns:p14="http://schemas.microsoft.com/office/powerpoint/2010/main" val="31605311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1970E7D7-F498-4A88-A244-FD2510BFE2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05" y="132347"/>
            <a:ext cx="11851106" cy="661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5275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04F79DEF-A2A1-4F20-8483-D7BB5DBE5E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12" y="108285"/>
            <a:ext cx="12035588" cy="677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7578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C4103A4-928B-4A25-8608-9B0CF8AEB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35C0B79E-6E50-4C1E-939B-3BA035D76C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78" y="198782"/>
            <a:ext cx="11913705" cy="6493565"/>
          </a:xfrm>
        </p:spPr>
      </p:pic>
    </p:spTree>
    <p:extLst>
      <p:ext uri="{BB962C8B-B14F-4D97-AF65-F5344CB8AC3E}">
        <p14:creationId xmlns:p14="http://schemas.microsoft.com/office/powerpoint/2010/main" val="36221351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B996CE9-BC9B-4118-A13E-156672982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9480F2C1-8464-4A24-A551-E81B6A05FE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" y="365124"/>
            <a:ext cx="11873948" cy="6353727"/>
          </a:xfrm>
        </p:spPr>
      </p:pic>
    </p:spTree>
    <p:extLst>
      <p:ext uri="{BB962C8B-B14F-4D97-AF65-F5344CB8AC3E}">
        <p14:creationId xmlns:p14="http://schemas.microsoft.com/office/powerpoint/2010/main" val="33230261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0BD36B08-555E-4CE8-9AAC-6DCFC63626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520" y="9047"/>
            <a:ext cx="9030960" cy="683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9217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5BE828F5-7E6F-4444-A55F-B02AF4B051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36"/>
            <a:ext cx="10730559" cy="683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4956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9EABA66A-D5E8-4F42-B753-C4D95C69A2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76" y="325343"/>
            <a:ext cx="9229590" cy="530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5290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89451ADE-94F9-41F9-8BDA-909A22DE9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958" y="723522"/>
            <a:ext cx="7836573" cy="541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1206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998EB396-82C3-471C-A358-3F30AFC5F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784" y="885470"/>
            <a:ext cx="7030431" cy="508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548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D29BF4BA-501E-4EC1-9E45-CB798572B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389" y="833075"/>
            <a:ext cx="7135221" cy="519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1323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E69ED844-B522-4B3E-8E81-7ABCC4F13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179" y="604443"/>
            <a:ext cx="7287642" cy="564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8315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ED8E2C9D-A7C2-4C4E-B8E3-8436A5614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784" y="685417"/>
            <a:ext cx="7030431" cy="548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4713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27238C26-37B9-42D0-AEFE-823426182D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047" y="594917"/>
            <a:ext cx="7201905" cy="566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1604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D8AA542E-6400-4A0A-903C-BDA4AD48E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705" y="737812"/>
            <a:ext cx="7992590" cy="538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6557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77CC343B-1DE1-4BC8-8782-DD740D1D3B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679" y="733049"/>
            <a:ext cx="7106642" cy="539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716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FE47427C-2B73-4F0F-A060-02057AD64C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442" y="790206"/>
            <a:ext cx="7097115" cy="527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6288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77FF98C0-E521-4876-B417-C6740C32B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231" y="771154"/>
            <a:ext cx="7249537" cy="531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05961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F04784EC-3121-425C-A929-94D9B74FDF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468" y="575864"/>
            <a:ext cx="7259063" cy="570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68855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213AD860-B2B1-4CBD-89F6-D5B7B33ED2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127" y="985496"/>
            <a:ext cx="6601746" cy="488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71191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58EB8F4C-8B9D-4DBA-906D-CFF5FF5336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37" y="809259"/>
            <a:ext cx="7173326" cy="5239481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1F32C14D-FBB7-4AEC-A9BE-7147A13C87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667" y="1411111"/>
            <a:ext cx="3755996" cy="463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37141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0EC9C7A2-F353-4BE3-9A41-29BF20034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346" y="849797"/>
            <a:ext cx="7106642" cy="53156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FE22DC-E83B-4A99-B188-9D4AA5513908}"/>
              </a:ext>
            </a:extLst>
          </p:cNvPr>
          <p:cNvSpPr txBox="1"/>
          <p:nvPr/>
        </p:nvSpPr>
        <p:spPr>
          <a:xfrm>
            <a:off x="8692444" y="2991556"/>
            <a:ext cx="6096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endParaRPr lang="el-GR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9CF111-D3E5-4912-BE5D-E4C3AE4CEF5D}"/>
              </a:ext>
            </a:extLst>
          </p:cNvPr>
          <p:cNvSpPr txBox="1"/>
          <p:nvPr/>
        </p:nvSpPr>
        <p:spPr>
          <a:xfrm>
            <a:off x="8692444" y="5297691"/>
            <a:ext cx="60960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1525757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ECD00E1B-DA6E-4A1B-8D32-4CAB3F738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047" y="766391"/>
            <a:ext cx="6839905" cy="532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27662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46D7D30A-A8A2-4CD7-9904-D22A666E7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10" y="723522"/>
            <a:ext cx="7373379" cy="541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20265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E7797B6A-94EA-43D5-8237-CD9DBE4A7E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284" y="637785"/>
            <a:ext cx="7211431" cy="558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18480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08A7B681-1AC8-44FA-A784-D17064F040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995" y="723522"/>
            <a:ext cx="6878010" cy="541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39128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33FF558F-2A31-4F46-80F5-D0C05FA6F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810" y="685417"/>
            <a:ext cx="7192379" cy="548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77225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2448</TotalTime>
  <Words>2214</Words>
  <Application>Microsoft Office PowerPoint</Application>
  <PresentationFormat>Ευρεία οθόνη</PresentationFormat>
  <Paragraphs>212</Paragraphs>
  <Slides>70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70</vt:i4>
      </vt:variant>
    </vt:vector>
  </HeadingPairs>
  <TitlesOfParts>
    <vt:vector size="75" baseType="lpstr">
      <vt:lpstr>Arial</vt:lpstr>
      <vt:lpstr>Calibri</vt:lpstr>
      <vt:lpstr>Calibri Light</vt:lpstr>
      <vt:lpstr>Wingdings</vt:lpstr>
      <vt:lpstr>Θέμα του Office</vt:lpstr>
      <vt:lpstr>ΑΝΑΓΝΩΡΙΣΗ ΜΗΧΑΝΙΣΜΩΝ ΑΝΤΟΧΗΣ ΑΠΟ ΤΟ ΑΝΤΙΒΙΟΓΡΑΜΜΑ</vt:lpstr>
      <vt:lpstr>ΦΥΣΙΚΗ(ΕΝΔΟΓΕΝΗΣ)ΑΝΤΟΧΗ</vt:lpstr>
      <vt:lpstr>ΕΝΤΕΡΟΒΑΚΤΗΡΙΑΚΑ-ΕΝΔΟΓΕΝΗΣ ΑΝΤΟΧΗ</vt:lpstr>
      <vt:lpstr>Παρουσίαση του PowerPoint</vt:lpstr>
      <vt:lpstr>Παρουσίαση του PowerPoint</vt:lpstr>
      <vt:lpstr>ΕΠΙΚΤΗΤΗ ΑΝΤΟΧΗ</vt:lpstr>
      <vt:lpstr>ΜΗΧΑΝΙΣΜΟΙ ΑΝΤΟΧΗΣ ΣΤΑ  Β-ΛΑΚΤΑΜΙΚΑ</vt:lpstr>
      <vt:lpstr>Β ΛΑΚΤΑΜΑΣΕΣ</vt:lpstr>
      <vt:lpstr>Β-ΛΑΚΤΑΜΑΣΕΣ TΑΞΙΝΟΜΗΣΗ</vt:lpstr>
      <vt:lpstr>Παρουσίαση του PowerPoint</vt:lpstr>
      <vt:lpstr>Β ΛΑΚΤΑΜΑΣΕΣ</vt:lpstr>
      <vt:lpstr>ΕΚΤΕΤΑΜΕΝΟΥ ΦΑΣΜΑΤΟΣ  Β ΛΑΚΤΑΜΑΣΕΣ (ESBLs)</vt:lpstr>
      <vt:lpstr>ΝΕΟΤΕΡΕΣ ESBLS –ΤΥΠΟΥ CTX-M </vt:lpstr>
      <vt:lpstr>AmpC β-λακταμάσες Κεφαλοσπορινάσες</vt:lpstr>
      <vt:lpstr>ΚΑΡΒΑΠΕΝΕΜΑΣΕΣ</vt:lpstr>
      <vt:lpstr>ΜΕΤΑΛΛΟ-Β-ΛΑΚΤΑΜΑΣΕΣ (ΤΑΞΗΣ B)(MBL)</vt:lpstr>
      <vt:lpstr>ΚΑΡΒΑΠΕΝΕΜΑΣΕΣ ΤΑΞΗΣ Α</vt:lpstr>
      <vt:lpstr>ΚΑΡΒΑΠΕΝΕΜΑΣΕΣ ΤΑΞΗΣ D</vt:lpstr>
      <vt:lpstr>ΑΝΙΧΝΕΥΣΗ ΚΑΡΒΑΠΕΝΕΜΑΣΩΝ ΤΡΟΠΟΠΟΙΗΜΕΝΟ HODGE TEST(CLSI)</vt:lpstr>
      <vt:lpstr>Παρουσίαση του PowerPoint</vt:lpstr>
      <vt:lpstr>ΕΡΓΑΣΤΗΡΙΑΚΗ ΑΝΙΧΝΕΥΣΗ ESBLs KAI ΚΑΡΒΑΠΕΝΕΜΑΣΩΝ</vt:lpstr>
      <vt:lpstr>ΤΡΟΠΟΠΟΙΗΣΗ ΤΟΥ ΣΤΟΧΟΥ ΔΡΑΣΗΣ PBPs</vt:lpstr>
      <vt:lpstr>ΑΠΟΚΤΗΣΗ ΝΕΩΝ–ΞΕΝΩΝ PBPS  </vt:lpstr>
      <vt:lpstr>ΓΛΥΚΟΠΕΠΤΙΔΙΑ</vt:lpstr>
      <vt:lpstr>ΒΑΝΚΟΜΥΚΙΝΗ ΚΛΙΝΙΚΑ ΟΡΙΑ ΕΥΑΙΣΘΗΣΙΑΣ(EUCAST)</vt:lpstr>
      <vt:lpstr>S.AUREUS</vt:lpstr>
      <vt:lpstr>S.AUREUS</vt:lpstr>
      <vt:lpstr>ΚΛΙΝΙΚΗ ΣΗΜΑΣΙΑ</vt:lpstr>
      <vt:lpstr>ΕΡΩΤΗΣΗ</vt:lpstr>
      <vt:lpstr>ΓΛΥΚΟΠΕΠΤΙΔΙΑ-ΕΝΤΕΡΟΚΟΚΚΟΣ</vt:lpstr>
      <vt:lpstr>ΜΑΚΡΟΛΙΔΕΣ ΚΑΙ ΑΝΤΟΧΗ</vt:lpstr>
      <vt:lpstr>D  TEST</vt:lpstr>
      <vt:lpstr>STREPTOCOCCUS PNEUMONIAE</vt:lpstr>
      <vt:lpstr>Παρουσίαση του PowerPoint</vt:lpstr>
      <vt:lpstr>STREPTOCOCCUS PNEUMONIAE</vt:lpstr>
      <vt:lpstr>ΒΕΝΖΥΛΠΕΝΙΚΙΛΛΙΝΗ</vt:lpstr>
      <vt:lpstr> ΦΑΙΝΟΤΥΠΙΚΗ ΕΡΜΗΝΕΙΑ ΤΟΥ ΑΝΤΙΒΙΟΓΡΑΜΜΑΤΟΣ </vt:lpstr>
      <vt:lpstr>ΑΝΤΙΒΙΟΓΡΑΜΜΑ-ΠΡΟΒΛΕΨΗ ΜΗΧΑΝΙΣΜΟΥ ΑΝΤΟΧΗΣ</vt:lpstr>
      <vt:lpstr>ΑΝΤΙΒΙΟΓΡΑΜΜΑ-ΠΡΟΒΛΕΨΗ ΜΗΧΑΝΙΣΜΟΥ ΑΝΤΟΧΗΣ</vt:lpstr>
      <vt:lpstr>ΑΝΤΙΒΙΟΓΡΑΜΜΑΤΑ</vt:lpstr>
      <vt:lpstr>ΑΝΤΙΒΙΟΓΡΑΜΜΑΤΑ</vt:lpstr>
      <vt:lpstr>ΕΠΙΚΤΗΤΟΙ ΜΗΧΑΝΙΣΜΟΙ ΑΝΤΟΧΗΣ</vt:lpstr>
      <vt:lpstr>ΕΠΙΚΤΗΤΟΙ ΜΗΧΑΝΙΣΜΟΙ ΑΝΤΟΧΗΣ</vt:lpstr>
      <vt:lpstr>ΠΟΛΛΑΠΛΟΙ ΜΗΧΑΝΙΣΜΟΙ ΑΝΤΟΧΗΣ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ΑΝΑΓΝΩΡΙΣΗ ΜΗΧΑΝΙΣΜΩΝ ΑΝΤΟΧΗΣ ΑΠΟ ΤΟ ΑΝΤΙΒΙΟΓΡΑΜΜΑ</dc:title>
  <dc:creator>MINA</dc:creator>
  <cp:lastModifiedBy>User-1</cp:lastModifiedBy>
  <cp:revision>102</cp:revision>
  <dcterms:created xsi:type="dcterms:W3CDTF">2019-10-20T20:31:08Z</dcterms:created>
  <dcterms:modified xsi:type="dcterms:W3CDTF">2020-10-30T15:43:17Z</dcterms:modified>
</cp:coreProperties>
</file>