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305" r:id="rId3"/>
    <p:sldId id="339" r:id="rId4"/>
    <p:sldId id="340" r:id="rId5"/>
    <p:sldId id="383" r:id="rId6"/>
    <p:sldId id="404" r:id="rId7"/>
    <p:sldId id="358" r:id="rId8"/>
    <p:sldId id="408" r:id="rId9"/>
    <p:sldId id="407" r:id="rId10"/>
    <p:sldId id="362" r:id="rId11"/>
    <p:sldId id="343" r:id="rId12"/>
    <p:sldId id="344" r:id="rId13"/>
    <p:sldId id="393" r:id="rId14"/>
    <p:sldId id="410" r:id="rId15"/>
    <p:sldId id="364" r:id="rId16"/>
    <p:sldId id="376" r:id="rId17"/>
    <p:sldId id="387" r:id="rId18"/>
    <p:sldId id="378" r:id="rId19"/>
    <p:sldId id="304" r:id="rId20"/>
    <p:sldId id="303" r:id="rId21"/>
    <p:sldId id="306" r:id="rId22"/>
    <p:sldId id="384" r:id="rId23"/>
    <p:sldId id="302" r:id="rId24"/>
    <p:sldId id="307" r:id="rId25"/>
    <p:sldId id="385" r:id="rId26"/>
    <p:sldId id="313" r:id="rId27"/>
    <p:sldId id="386" r:id="rId28"/>
    <p:sldId id="316" r:id="rId29"/>
    <p:sldId id="312" r:id="rId30"/>
    <p:sldId id="311" r:id="rId31"/>
    <p:sldId id="317" r:id="rId32"/>
    <p:sldId id="310" r:id="rId33"/>
    <p:sldId id="390" r:id="rId34"/>
    <p:sldId id="391" r:id="rId35"/>
    <p:sldId id="327" r:id="rId36"/>
    <p:sldId id="328" r:id="rId37"/>
    <p:sldId id="333" r:id="rId38"/>
    <p:sldId id="331" r:id="rId39"/>
    <p:sldId id="330" r:id="rId40"/>
    <p:sldId id="334" r:id="rId41"/>
    <p:sldId id="329" r:id="rId42"/>
    <p:sldId id="392" r:id="rId43"/>
    <p:sldId id="335" r:id="rId44"/>
    <p:sldId id="394" r:id="rId45"/>
    <p:sldId id="399" r:id="rId46"/>
    <p:sldId id="402" r:id="rId47"/>
    <p:sldId id="409" r:id="rId48"/>
    <p:sldId id="398" r:id="rId49"/>
    <p:sldId id="397" r:id="rId50"/>
    <p:sldId id="403" r:id="rId51"/>
    <p:sldId id="406" r:id="rId52"/>
  </p:sldIdLst>
  <p:sldSz cx="9144000" cy="6858000" type="screen4x3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294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184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Διαφάνεια τίτλου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Ορθογώνιο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Ορθογώνιο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Ορθογώνιο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Τίτλος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l-GR"/>
              <a:t>Στυλ κύριου τίτλου</a:t>
            </a:r>
            <a:endParaRPr kumimoji="0" lang="en-US"/>
          </a:p>
        </p:txBody>
      </p:sp>
      <p:sp>
        <p:nvSpPr>
          <p:cNvPr id="9" name="Υπότιτλος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l-GR"/>
              <a:t>Στυλ κύριου υπότιτλου</a:t>
            </a:r>
            <a:endParaRPr kumimoji="0" lang="en-US"/>
          </a:p>
        </p:txBody>
      </p:sp>
      <p:sp>
        <p:nvSpPr>
          <p:cNvPr id="28" name="Θέση ημερομηνίας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06FEEA1A-0B15-4454-8CDD-EE0210916FDA}" type="datetimeFigureOut">
              <a:rPr lang="el-GR" smtClean="0"/>
              <a:t>18/11/2020</a:t>
            </a:fld>
            <a:endParaRPr lang="el-GR"/>
          </a:p>
        </p:txBody>
      </p:sp>
      <p:sp>
        <p:nvSpPr>
          <p:cNvPr id="17" name="Θέση υποσέλιδου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l-GR"/>
          </a:p>
        </p:txBody>
      </p:sp>
      <p:sp>
        <p:nvSpPr>
          <p:cNvPr id="29" name="Θέση αριθμού διαφάνειας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1F81866-AE8D-4E25-A90B-3B8DEE7E309C}" type="slidenum">
              <a:rPr lang="el-GR" smtClean="0"/>
              <a:t>‹#›</a:t>
            </a:fld>
            <a:endParaRPr lang="el-G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l-GR"/>
              <a:t>Στυλ κύριου τίτλου</a:t>
            </a:r>
            <a:endParaRPr kumimoji="0" lang="en-US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FEEA1A-0B15-4454-8CDD-EE0210916FDA}" type="datetimeFigureOut">
              <a:rPr lang="el-GR" smtClean="0"/>
              <a:t>18/11/2020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1F81866-AE8D-4E25-A90B-3B8DEE7E309C}" type="slidenum">
              <a:rPr lang="el-GR" smtClean="0"/>
              <a:t>‹#›</a:t>
            </a:fld>
            <a:endParaRPr lang="el-GR"/>
          </a:p>
        </p:txBody>
      </p:sp>
      <p:sp>
        <p:nvSpPr>
          <p:cNvPr id="8" name="Θέση περιεχομένου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l-GR"/>
              <a:t>Στυλ υποδείγματος κειμένου</a:t>
            </a:r>
          </a:p>
          <a:p>
            <a:pPr lvl="1" eaLnBrk="1" latinLnBrk="0" hangingPunct="1"/>
            <a:r>
              <a:rPr lang="el-GR"/>
              <a:t>Δεύτερου επιπέδου</a:t>
            </a:r>
          </a:p>
          <a:p>
            <a:pPr lvl="2" eaLnBrk="1" latinLnBrk="0" hangingPunct="1"/>
            <a:r>
              <a:rPr lang="el-GR"/>
              <a:t>Τρίτου επιπέδου</a:t>
            </a:r>
          </a:p>
          <a:p>
            <a:pPr lvl="3" eaLnBrk="1" latinLnBrk="0" hangingPunct="1"/>
            <a:r>
              <a:rPr lang="el-GR"/>
              <a:t>Τέταρτου επιπέδου</a:t>
            </a:r>
          </a:p>
          <a:p>
            <a:pPr lvl="4" eaLnBrk="1" latinLnBrk="0" hangingPunct="1"/>
            <a:r>
              <a:rPr lang="el-GR"/>
              <a:t>Πέμπτου επιπέδου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Κεφαλίδα ενότητας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l-GR"/>
              <a:t>Στυλ υποδείγματος κειμένου</a:t>
            </a:r>
          </a:p>
        </p:txBody>
      </p:sp>
      <p:sp>
        <p:nvSpPr>
          <p:cNvPr id="7" name="Ορθογώνιο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Ορθογώνιο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Ορθογώνιο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l-GR"/>
              <a:t>Στυλ κύριου τίτλου</a:t>
            </a:r>
            <a:endParaRPr kumimoji="0" lang="en-US"/>
          </a:p>
        </p:txBody>
      </p:sp>
      <p:sp>
        <p:nvSpPr>
          <p:cNvPr id="12" name="Θέση ημερομηνίας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FEEA1A-0B15-4454-8CDD-EE0210916FDA}" type="datetimeFigureOut">
              <a:rPr lang="el-GR" smtClean="0"/>
              <a:t>18/11/2020</a:t>
            </a:fld>
            <a:endParaRPr lang="el-GR"/>
          </a:p>
        </p:txBody>
      </p:sp>
      <p:sp>
        <p:nvSpPr>
          <p:cNvPr id="13" name="Θέση αριθμού διαφάνειας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A1F81866-AE8D-4E25-A90B-3B8DEE7E309C}" type="slidenum">
              <a:rPr lang="el-GR" smtClean="0"/>
              <a:t>‹#›</a:t>
            </a:fld>
            <a:endParaRPr lang="el-GR"/>
          </a:p>
        </p:txBody>
      </p:sp>
      <p:sp>
        <p:nvSpPr>
          <p:cNvPr id="14" name="Θέση υποσέλιδου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l-G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l-GR"/>
              <a:t>Στυλ κύριου τίτλου</a:t>
            </a:r>
            <a:endParaRPr kumimoji="0" lang="en-US"/>
          </a:p>
        </p:txBody>
      </p:sp>
      <p:sp>
        <p:nvSpPr>
          <p:cNvPr id="9" name="Θέση περιεχομένου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l-GR"/>
              <a:t>Στυλ υποδείγματος κειμένου</a:t>
            </a:r>
          </a:p>
          <a:p>
            <a:pPr lvl="1" eaLnBrk="1" latinLnBrk="0" hangingPunct="1"/>
            <a:r>
              <a:rPr lang="el-GR"/>
              <a:t>Δεύτερου επιπέδου</a:t>
            </a:r>
          </a:p>
          <a:p>
            <a:pPr lvl="2" eaLnBrk="1" latinLnBrk="0" hangingPunct="1"/>
            <a:r>
              <a:rPr lang="el-GR"/>
              <a:t>Τρίτου επιπέδου</a:t>
            </a:r>
          </a:p>
          <a:p>
            <a:pPr lvl="3" eaLnBrk="1" latinLnBrk="0" hangingPunct="1"/>
            <a:r>
              <a:rPr lang="el-GR"/>
              <a:t>Τέταρτου επιπέδου</a:t>
            </a:r>
          </a:p>
          <a:p>
            <a:pPr lvl="4" eaLnBrk="1" latinLnBrk="0" hangingPunct="1"/>
            <a:r>
              <a:rPr lang="el-GR"/>
              <a:t>Πέμπτου επιπέδου</a:t>
            </a:r>
            <a:endParaRPr kumimoji="0" lang="en-US"/>
          </a:p>
        </p:txBody>
      </p:sp>
      <p:sp>
        <p:nvSpPr>
          <p:cNvPr id="11" name="Θέση περιεχομένου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l-GR"/>
              <a:t>Στυλ υποδείγματος κειμένου</a:t>
            </a:r>
          </a:p>
          <a:p>
            <a:pPr lvl="1" eaLnBrk="1" latinLnBrk="0" hangingPunct="1"/>
            <a:r>
              <a:rPr lang="el-GR"/>
              <a:t>Δεύτερου επιπέδου</a:t>
            </a:r>
          </a:p>
          <a:p>
            <a:pPr lvl="2" eaLnBrk="1" latinLnBrk="0" hangingPunct="1"/>
            <a:r>
              <a:rPr lang="el-GR"/>
              <a:t>Τρίτου επιπέδου</a:t>
            </a:r>
          </a:p>
          <a:p>
            <a:pPr lvl="3" eaLnBrk="1" latinLnBrk="0" hangingPunct="1"/>
            <a:r>
              <a:rPr lang="el-GR"/>
              <a:t>Τέταρτου επιπέδου</a:t>
            </a:r>
          </a:p>
          <a:p>
            <a:pPr lvl="4" eaLnBrk="1" latinLnBrk="0" hangingPunct="1"/>
            <a:r>
              <a:rPr lang="el-GR"/>
              <a:t>Πέμπτου επιπέδου</a:t>
            </a:r>
            <a:endParaRPr kumimoji="0" lang="en-US"/>
          </a:p>
        </p:txBody>
      </p:sp>
      <p:sp>
        <p:nvSpPr>
          <p:cNvPr id="8" name="Θέση ημερομηνίας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06FEEA1A-0B15-4454-8CDD-EE0210916FDA}" type="datetimeFigureOut">
              <a:rPr lang="el-GR" smtClean="0"/>
              <a:t>18/11/2020</a:t>
            </a:fld>
            <a:endParaRPr lang="el-GR"/>
          </a:p>
        </p:txBody>
      </p:sp>
      <p:sp>
        <p:nvSpPr>
          <p:cNvPr id="10" name="Θέση αριθμού διαφάνειας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A1F81866-AE8D-4E25-A90B-3B8DEE7E309C}" type="slidenum">
              <a:rPr lang="el-GR" smtClean="0"/>
              <a:t>‹#›</a:t>
            </a:fld>
            <a:endParaRPr lang="el-GR"/>
          </a:p>
        </p:txBody>
      </p:sp>
      <p:sp>
        <p:nvSpPr>
          <p:cNvPr id="12" name="Θέση υποσέλιδου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l-G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l-GR"/>
              <a:t>Στυλ κύριου τίτλου</a:t>
            </a:r>
            <a:endParaRPr kumimoji="0" lang="en-US"/>
          </a:p>
        </p:txBody>
      </p:sp>
      <p:sp>
        <p:nvSpPr>
          <p:cNvPr id="11" name="Θέση περιεχομένου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l-GR"/>
              <a:t>Στυλ υποδείγματος κειμένου</a:t>
            </a:r>
          </a:p>
          <a:p>
            <a:pPr lvl="1" eaLnBrk="1" latinLnBrk="0" hangingPunct="1"/>
            <a:r>
              <a:rPr lang="el-GR"/>
              <a:t>Δεύτερου επιπέδου</a:t>
            </a:r>
          </a:p>
          <a:p>
            <a:pPr lvl="2" eaLnBrk="1" latinLnBrk="0" hangingPunct="1"/>
            <a:r>
              <a:rPr lang="el-GR"/>
              <a:t>Τρίτου επιπέδου</a:t>
            </a:r>
          </a:p>
          <a:p>
            <a:pPr lvl="3" eaLnBrk="1" latinLnBrk="0" hangingPunct="1"/>
            <a:r>
              <a:rPr lang="el-GR"/>
              <a:t>Τέταρτου επιπέδου</a:t>
            </a:r>
          </a:p>
          <a:p>
            <a:pPr lvl="4" eaLnBrk="1" latinLnBrk="0" hangingPunct="1"/>
            <a:r>
              <a:rPr lang="el-GR"/>
              <a:t>Πέμπτου επιπέδου</a:t>
            </a:r>
            <a:endParaRPr kumimoji="0" lang="en-US"/>
          </a:p>
        </p:txBody>
      </p:sp>
      <p:sp>
        <p:nvSpPr>
          <p:cNvPr id="13" name="Θέση περιεχομένου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l-GR"/>
              <a:t>Στυλ υποδείγματος κειμένου</a:t>
            </a:r>
          </a:p>
          <a:p>
            <a:pPr lvl="1" eaLnBrk="1" latinLnBrk="0" hangingPunct="1"/>
            <a:r>
              <a:rPr lang="el-GR"/>
              <a:t>Δεύτερου επιπέδου</a:t>
            </a:r>
          </a:p>
          <a:p>
            <a:pPr lvl="2" eaLnBrk="1" latinLnBrk="0" hangingPunct="1"/>
            <a:r>
              <a:rPr lang="el-GR"/>
              <a:t>Τρίτου επιπέδου</a:t>
            </a:r>
          </a:p>
          <a:p>
            <a:pPr lvl="3" eaLnBrk="1" latinLnBrk="0" hangingPunct="1"/>
            <a:r>
              <a:rPr lang="el-GR"/>
              <a:t>Τέταρτου επιπέδου</a:t>
            </a:r>
          </a:p>
          <a:p>
            <a:pPr lvl="4" eaLnBrk="1" latinLnBrk="0" hangingPunct="1"/>
            <a:r>
              <a:rPr lang="el-GR"/>
              <a:t>Πέμπτου επιπέδου</a:t>
            </a:r>
            <a:endParaRPr kumimoji="0" lang="en-US"/>
          </a:p>
        </p:txBody>
      </p:sp>
      <p:sp>
        <p:nvSpPr>
          <p:cNvPr id="10" name="Θέση ημερομηνίας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06FEEA1A-0B15-4454-8CDD-EE0210916FDA}" type="datetimeFigureOut">
              <a:rPr lang="el-GR" smtClean="0"/>
              <a:t>18/11/2020</a:t>
            </a:fld>
            <a:endParaRPr lang="el-GR"/>
          </a:p>
        </p:txBody>
      </p:sp>
      <p:sp>
        <p:nvSpPr>
          <p:cNvPr id="12" name="Θέση αριθμού διαφάνειας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A1F81866-AE8D-4E25-A90B-3B8DEE7E309C}" type="slidenum">
              <a:rPr lang="el-GR" smtClean="0"/>
              <a:t>‹#›</a:t>
            </a:fld>
            <a:endParaRPr lang="el-GR"/>
          </a:p>
        </p:txBody>
      </p:sp>
      <p:sp>
        <p:nvSpPr>
          <p:cNvPr id="14" name="Θέση υποσέλιδου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l-GR"/>
          </a:p>
        </p:txBody>
      </p:sp>
      <p:sp>
        <p:nvSpPr>
          <p:cNvPr id="16" name="Θέση κειμένου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l-GR"/>
              <a:t>Στυλ υποδείγματος κειμένου</a:t>
            </a:r>
          </a:p>
        </p:txBody>
      </p:sp>
      <p:sp>
        <p:nvSpPr>
          <p:cNvPr id="15" name="Θέση κειμένου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l-GR"/>
              <a:t>Στυλ υποδείγματος κειμένου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l-GR"/>
              <a:t>Στυλ κύριου τίτλου</a:t>
            </a:r>
            <a:endParaRPr kumimoji="0" lang="en-US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FEEA1A-0B15-4454-8CDD-EE0210916FDA}" type="datetimeFigureOut">
              <a:rPr lang="el-GR" smtClean="0"/>
              <a:t>18/11/2020</a:t>
            </a:fld>
            <a:endParaRPr lang="el-GR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1F81866-AE8D-4E25-A90B-3B8DEE7E309C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FEEA1A-0B15-4454-8CDD-EE0210916FDA}" type="datetimeFigureOut">
              <a:rPr lang="el-GR" smtClean="0"/>
              <a:t>18/11/2020</a:t>
            </a:fld>
            <a:endParaRPr lang="el-GR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1F81866-AE8D-4E25-A90B-3B8DEE7E309C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l-GR"/>
              <a:t>Στυλ κύριου τίτλου</a:t>
            </a:r>
            <a:endParaRPr kumimoji="0" lang="en-US"/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FEEA1A-0B15-4454-8CDD-EE0210916FDA}" type="datetimeFigureOut">
              <a:rPr lang="el-GR" smtClean="0"/>
              <a:t>18/11/2020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1F81866-AE8D-4E25-A90B-3B8DEE7E309C}" type="slidenum">
              <a:rPr lang="el-GR" smtClean="0"/>
              <a:t>‹#›</a:t>
            </a:fld>
            <a:endParaRPr lang="el-GR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l-GR"/>
              <a:t>Στυλ υποδείγματος κειμένου</a:t>
            </a:r>
          </a:p>
        </p:txBody>
      </p:sp>
      <p:sp>
        <p:nvSpPr>
          <p:cNvPr id="9" name="Θέση περιεχομένου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l-GR"/>
              <a:t>Στυλ υποδείγματος κειμένου</a:t>
            </a:r>
          </a:p>
          <a:p>
            <a:pPr lvl="1" eaLnBrk="1" latinLnBrk="0" hangingPunct="1"/>
            <a:r>
              <a:rPr lang="el-GR"/>
              <a:t>Δεύτερου επιπέδου</a:t>
            </a:r>
          </a:p>
          <a:p>
            <a:pPr lvl="2" eaLnBrk="1" latinLnBrk="0" hangingPunct="1"/>
            <a:r>
              <a:rPr lang="el-GR"/>
              <a:t>Τρίτου επιπέδου</a:t>
            </a:r>
          </a:p>
          <a:p>
            <a:pPr lvl="3" eaLnBrk="1" latinLnBrk="0" hangingPunct="1"/>
            <a:r>
              <a:rPr lang="el-GR"/>
              <a:t>Τέταρτου επιπέδου</a:t>
            </a:r>
          </a:p>
          <a:p>
            <a:pPr lvl="4" eaLnBrk="1" latinLnBrk="0" hangingPunct="1"/>
            <a:r>
              <a:rPr lang="el-GR"/>
              <a:t>Πέμπτου επιπέδου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Εικόνα με λεζάντα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l-GR"/>
              <a:t>Στυλ υποδείγματος κειμένου</a:t>
            </a:r>
          </a:p>
        </p:txBody>
      </p:sp>
      <p:sp>
        <p:nvSpPr>
          <p:cNvPr id="8" name="Ορθογώνιο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Ορθογώνιο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Ορθογώνιο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l-GR"/>
              <a:t>Στυλ κύριου τίτλου</a:t>
            </a:r>
            <a:endParaRPr kumimoji="0" lang="en-US"/>
          </a:p>
        </p:txBody>
      </p:sp>
      <p:sp>
        <p:nvSpPr>
          <p:cNvPr id="11" name="Ορθογώνιο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Θέση ημερομηνίας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06FEEA1A-0B15-4454-8CDD-EE0210916FDA}" type="datetimeFigureOut">
              <a:rPr lang="el-GR" smtClean="0"/>
              <a:t>18/11/2020</a:t>
            </a:fld>
            <a:endParaRPr lang="el-GR"/>
          </a:p>
        </p:txBody>
      </p:sp>
      <p:sp>
        <p:nvSpPr>
          <p:cNvPr id="13" name="Θέση αριθμού διαφάνειας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A1F81866-AE8D-4E25-A90B-3B8DEE7E309C}" type="slidenum">
              <a:rPr lang="el-GR" smtClean="0"/>
              <a:t>‹#›</a:t>
            </a:fld>
            <a:endParaRPr lang="el-GR"/>
          </a:p>
        </p:txBody>
      </p:sp>
      <p:sp>
        <p:nvSpPr>
          <p:cNvPr id="14" name="Θέση υποσέλιδου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el-GR"/>
          </a:p>
        </p:txBody>
      </p:sp>
      <p:sp>
        <p:nvSpPr>
          <p:cNvPr id="3" name="Θέση εικόνας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l-GR"/>
              <a:t>Κάντε κλικ στο εικονίδιο για να προσθέσετε μια εικόνα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l-GR"/>
              <a:t>Στυλ κύριου τίτλου</a:t>
            </a:r>
            <a:endParaRPr kumimoji="0" lang="en-US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l-GR"/>
              <a:t>Στυλ υποδείγματος κειμένου</a:t>
            </a:r>
          </a:p>
          <a:p>
            <a:pPr lvl="1" eaLnBrk="1" latinLnBrk="0" hangingPunct="1"/>
            <a:r>
              <a:rPr lang="el-GR"/>
              <a:t>Δεύτερου επιπέδου</a:t>
            </a:r>
          </a:p>
          <a:p>
            <a:pPr lvl="2" eaLnBrk="1" latinLnBrk="0" hangingPunct="1"/>
            <a:r>
              <a:rPr lang="el-GR"/>
              <a:t>Τρίτου επιπέδου</a:t>
            </a:r>
          </a:p>
          <a:p>
            <a:pPr lvl="3" eaLnBrk="1" latinLnBrk="0" hangingPunct="1"/>
            <a:r>
              <a:rPr lang="el-GR"/>
              <a:t>Τέταρτου επιπέδου</a:t>
            </a:r>
          </a:p>
          <a:p>
            <a:pPr lvl="4" eaLnBrk="1" latinLnBrk="0" hangingPunct="1"/>
            <a:r>
              <a:rPr lang="el-GR"/>
              <a:t>Πέμπτου επιπέδου</a:t>
            </a:r>
            <a:endParaRPr kumimoji="0" lang="en-US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FEEA1A-0B15-4454-8CDD-EE0210916FDA}" type="datetimeFigureOut">
              <a:rPr lang="el-GR" smtClean="0"/>
              <a:t>18/11/2020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81866-AE8D-4E25-A90B-3B8DEE7E309C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Κατακόρυφος τίτλος και Κείμενο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l-GR"/>
              <a:t>Στυλ κύριου τίτλου</a:t>
            </a:r>
            <a:endParaRPr kumimoji="0" lang="en-US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l-GR"/>
              <a:t>Στυλ υποδείγματος κειμένου</a:t>
            </a:r>
          </a:p>
          <a:p>
            <a:pPr lvl="1" eaLnBrk="1" latinLnBrk="0" hangingPunct="1"/>
            <a:r>
              <a:rPr lang="el-GR"/>
              <a:t>Δεύτερου επιπέδου</a:t>
            </a:r>
          </a:p>
          <a:p>
            <a:pPr lvl="2" eaLnBrk="1" latinLnBrk="0" hangingPunct="1"/>
            <a:r>
              <a:rPr lang="el-GR"/>
              <a:t>Τρίτου επιπέδου</a:t>
            </a:r>
          </a:p>
          <a:p>
            <a:pPr lvl="3" eaLnBrk="1" latinLnBrk="0" hangingPunct="1"/>
            <a:r>
              <a:rPr lang="el-GR"/>
              <a:t>Τέταρτου επιπέδου</a:t>
            </a:r>
          </a:p>
          <a:p>
            <a:pPr lvl="4" eaLnBrk="1" latinLnBrk="0" hangingPunct="1"/>
            <a:r>
              <a:rPr lang="el-GR"/>
              <a:t>Πέμπτου επιπέδου</a:t>
            </a:r>
            <a:endParaRPr kumimoji="0" lang="en-US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06FEEA1A-0B15-4454-8CDD-EE0210916FDA}" type="datetimeFigureOut">
              <a:rPr lang="el-GR" smtClean="0"/>
              <a:t>18/11/2020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el-GR"/>
          </a:p>
        </p:txBody>
      </p:sp>
      <p:sp>
        <p:nvSpPr>
          <p:cNvPr id="7" name="Ορθογώνιο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Ορθογώνιο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Ορθογώνιο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A1F81866-AE8D-4E25-A90B-3B8DEE7E309C}" type="slidenum">
              <a:rPr lang="el-GR" smtClean="0"/>
              <a:t>‹#›</a:t>
            </a:fld>
            <a:endParaRPr lang="el-G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Tx">
  <p:cSld name="Title, 2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2238"/>
            <a:ext cx="7543800" cy="1295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hu-HU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719263"/>
            <a:ext cx="4038600" cy="212883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u-HU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57200" y="4000500"/>
            <a:ext cx="4038600" cy="21304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u-HU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3"/>
          </p:nvPr>
        </p:nvSpPr>
        <p:spPr>
          <a:xfrm>
            <a:off x="4648200" y="1719263"/>
            <a:ext cx="4038600" cy="44116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u-H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8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2E03C5-4C57-4624-9740-D0A79A84CF34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7233279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Θέση τίτλου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l-GR"/>
              <a:t>Στυλ κύριου τίτλου</a:t>
            </a:r>
            <a:endParaRPr kumimoji="0" lang="en-US"/>
          </a:p>
        </p:txBody>
      </p:sp>
      <p:sp>
        <p:nvSpPr>
          <p:cNvPr id="13" name="Θέση κειμένου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l-GR"/>
              <a:t>Στυλ υποδείγματος κειμένου</a:t>
            </a:r>
          </a:p>
          <a:p>
            <a:pPr lvl="1" eaLnBrk="1" latinLnBrk="0" hangingPunct="1"/>
            <a:r>
              <a:rPr kumimoji="0" lang="el-GR"/>
              <a:t>Δεύτερου επιπέδου</a:t>
            </a:r>
          </a:p>
          <a:p>
            <a:pPr lvl="2" eaLnBrk="1" latinLnBrk="0" hangingPunct="1"/>
            <a:r>
              <a:rPr kumimoji="0" lang="el-GR"/>
              <a:t>Τρίτου επιπέδου</a:t>
            </a:r>
          </a:p>
          <a:p>
            <a:pPr lvl="3" eaLnBrk="1" latinLnBrk="0" hangingPunct="1"/>
            <a:r>
              <a:rPr kumimoji="0" lang="el-GR"/>
              <a:t>Τέταρτου επιπέδου</a:t>
            </a:r>
          </a:p>
          <a:p>
            <a:pPr lvl="4" eaLnBrk="1" latinLnBrk="0" hangingPunct="1"/>
            <a:r>
              <a:rPr kumimoji="0" lang="el-GR"/>
              <a:t>Πέμπτου επιπέδου</a:t>
            </a:r>
            <a:endParaRPr kumimoji="0" lang="en-US"/>
          </a:p>
        </p:txBody>
      </p:sp>
      <p:sp>
        <p:nvSpPr>
          <p:cNvPr id="14" name="Θέση ημερομηνίας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06FEEA1A-0B15-4454-8CDD-EE0210916FDA}" type="datetimeFigureOut">
              <a:rPr lang="el-GR" smtClean="0"/>
              <a:t>18/11/2020</a:t>
            </a:fld>
            <a:endParaRPr lang="el-GR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l-GR"/>
          </a:p>
        </p:txBody>
      </p:sp>
      <p:sp>
        <p:nvSpPr>
          <p:cNvPr id="7" name="Ορθογώνιο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Ορθογώνιο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Ορθογώνιο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Θέση αριθμού διαφάνειας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A1F81866-AE8D-4E25-A90B-3B8DEE7E309C}" type="slidenum">
              <a:rPr lang="el-GR" smtClean="0"/>
              <a:t>‹#›</a:t>
            </a:fld>
            <a:endParaRPr 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3" r:id="rId12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7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971600" y="4038600"/>
            <a:ext cx="7867600" cy="1828800"/>
          </a:xfrm>
        </p:spPr>
        <p:txBody>
          <a:bodyPr>
            <a:noAutofit/>
          </a:bodyPr>
          <a:lstStyle/>
          <a:p>
            <a:r>
              <a:rPr lang="el-GR" b="1" dirty="0" err="1">
                <a:latin typeface="+mn-lt"/>
              </a:rPr>
              <a:t>λοιμωξη</a:t>
            </a:r>
            <a:r>
              <a:rPr lang="el-GR" b="1" dirty="0">
                <a:latin typeface="+mn-lt"/>
              </a:rPr>
              <a:t> και </a:t>
            </a:r>
            <a:r>
              <a:rPr lang="el-GR" b="1" dirty="0" err="1">
                <a:latin typeface="+mn-lt"/>
              </a:rPr>
              <a:t>περιφερικεσ</a:t>
            </a:r>
            <a:r>
              <a:rPr lang="el-GR" b="1" dirty="0">
                <a:latin typeface="+mn-lt"/>
              </a:rPr>
              <a:t> </a:t>
            </a:r>
            <a:r>
              <a:rPr lang="el-GR" b="1" dirty="0" err="1">
                <a:latin typeface="+mn-lt"/>
              </a:rPr>
              <a:t>νευρολογικεσ</a:t>
            </a:r>
            <a:br>
              <a:rPr lang="el-GR" b="1" dirty="0">
                <a:latin typeface="+mn-lt"/>
              </a:rPr>
            </a:br>
            <a:r>
              <a:rPr lang="el-GR" b="1" dirty="0" err="1">
                <a:latin typeface="+mn-lt"/>
              </a:rPr>
              <a:t>εκδηλωσεισ</a:t>
            </a:r>
            <a:r>
              <a:rPr lang="el-GR" b="1" dirty="0">
                <a:latin typeface="+mn-lt"/>
              </a:rPr>
              <a:t> </a:t>
            </a:r>
            <a:r>
              <a:rPr lang="en-US" b="1" dirty="0">
                <a:latin typeface="+mn-lt"/>
                <a:cs typeface="Calibri" panose="020F0502020204030204" pitchFamily="34" charset="0"/>
              </a:rPr>
              <a:t>HIV</a:t>
            </a:r>
            <a:endParaRPr lang="el-GR" b="1" dirty="0">
              <a:latin typeface="+mn-lt"/>
              <a:cs typeface="Calibri" panose="020F0502020204030204" pitchFamily="34" charset="0"/>
            </a:endParaRPr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l-GR" b="1" dirty="0"/>
              <a:t>Χρύσα Αρβανίτη, Διευθύντρια ΕΣΥ, Β’ Πανεπιστημιακή Νευρολογική Κλινική, Αττικό Νοσοκομείο</a:t>
            </a:r>
          </a:p>
        </p:txBody>
      </p:sp>
    </p:spTree>
    <p:extLst>
      <p:ext uri="{BB962C8B-B14F-4D97-AF65-F5344CB8AC3E}">
        <p14:creationId xmlns:p14="http://schemas.microsoft.com/office/powerpoint/2010/main" val="7441561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HIV</a:t>
            </a:r>
            <a:r>
              <a:rPr lang="el-GR" b="1" dirty="0">
                <a:latin typeface="Calibri" panose="020F0502020204030204" pitchFamily="34" charset="0"/>
                <a:cs typeface="Calibri" panose="020F0502020204030204" pitchFamily="34" charset="0"/>
              </a:rPr>
              <a:t> και νευροπάθειες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just">
              <a:lnSpc>
                <a:spcPct val="150000"/>
              </a:lnSpc>
            </a:pPr>
            <a:r>
              <a:rPr lang="el-GR" dirty="0"/>
              <a:t>Το ΠΝΣ προσβάλλεται συχνά σε λοίμωξη από </a:t>
            </a:r>
            <a:r>
              <a:rPr lang="en-US" dirty="0">
                <a:cs typeface="Calibri" panose="020F0502020204030204" pitchFamily="34" charset="0"/>
              </a:rPr>
              <a:t>HIV</a:t>
            </a:r>
            <a:r>
              <a:rPr lang="el-GR" dirty="0">
                <a:cs typeface="Calibri" panose="020F0502020204030204" pitchFamily="34" charset="0"/>
              </a:rPr>
              <a:t> (35% - 50%)</a:t>
            </a:r>
          </a:p>
          <a:p>
            <a:pPr algn="just">
              <a:lnSpc>
                <a:spcPct val="150000"/>
              </a:lnSpc>
            </a:pPr>
            <a:r>
              <a:rPr lang="el-GR" dirty="0">
                <a:cs typeface="Calibri" panose="020F0502020204030204" pitchFamily="34" charset="0"/>
              </a:rPr>
              <a:t>Συμπτωματική νευροπάθεια εμφανίζεται στο 5-10% των ασθενών</a:t>
            </a:r>
          </a:p>
          <a:p>
            <a:pPr algn="just">
              <a:lnSpc>
                <a:spcPct val="150000"/>
              </a:lnSpc>
            </a:pPr>
            <a:r>
              <a:rPr lang="el-GR" dirty="0">
                <a:cs typeface="Calibri" panose="020F0502020204030204" pitchFamily="34" charset="0"/>
              </a:rPr>
              <a:t>Η </a:t>
            </a:r>
            <a:r>
              <a:rPr lang="el-GR" dirty="0" err="1">
                <a:cs typeface="Calibri" panose="020F0502020204030204" pitchFamily="34" charset="0"/>
              </a:rPr>
              <a:t>υποκλινική</a:t>
            </a:r>
            <a:r>
              <a:rPr lang="el-GR" dirty="0">
                <a:cs typeface="Calibri" panose="020F0502020204030204" pitchFamily="34" charset="0"/>
              </a:rPr>
              <a:t> προσβολή του ΠΝΣ είναι συχνή, αλλά συνήθως παραμένει </a:t>
            </a:r>
            <a:r>
              <a:rPr lang="el-GR" dirty="0" err="1">
                <a:cs typeface="Calibri" panose="020F0502020204030204" pitchFamily="34" charset="0"/>
              </a:rPr>
              <a:t>ασυμπτωματική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60249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4" descr="C:\Documents and Settings\anoop.alva\Desktop\motor nerv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0"/>
            <a:ext cx="8610600" cy="6729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211856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http://www.web-books.com/eLibrary/Medicine/Physiology/Nervous/nerve_structur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81000"/>
            <a:ext cx="8991600" cy="571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C:\Users\Chrysa\Desktop\verteilungsmuster-neuropathie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88" y="1033463"/>
            <a:ext cx="9039225" cy="4791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59410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Causes of Peripheral Neuropathy</a:t>
            </a:r>
            <a:endParaRPr lang="el-G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Autofit/>
          </a:bodyPr>
          <a:lstStyle/>
          <a:p>
            <a:pPr algn="just"/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Acquired immunodeficiency</a:t>
            </a:r>
            <a:r>
              <a:rPr lang="el-GR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syndrome</a:t>
            </a:r>
          </a:p>
          <a:p>
            <a:pPr algn="just"/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Carcinoma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(paraneoplastic</a:t>
            </a:r>
            <a:r>
              <a:rPr lang="el-GR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syndrome)</a:t>
            </a:r>
          </a:p>
          <a:p>
            <a:pPr algn="just"/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Chronic liver disease</a:t>
            </a:r>
            <a:endParaRPr lang="el-GR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Critical illness neuropathy </a:t>
            </a:r>
            <a:endParaRPr lang="el-GR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Diabetes mellitus </a:t>
            </a:r>
          </a:p>
          <a:p>
            <a:pPr algn="just"/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End-stage renal disease  </a:t>
            </a:r>
            <a:endParaRPr lang="el-GR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Hypothyroidism </a:t>
            </a:r>
          </a:p>
          <a:p>
            <a:pPr algn="just"/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Leprosy  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Lyme disease  </a:t>
            </a:r>
          </a:p>
          <a:p>
            <a:pPr algn="just"/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Lymphoma </a:t>
            </a:r>
            <a:endParaRPr lang="el-GR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Monoclonal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gammopathy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algn="just"/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Amyloidosis </a:t>
            </a:r>
          </a:p>
          <a:p>
            <a:pPr algn="just"/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Multiple myeloma</a:t>
            </a:r>
            <a:endParaRPr lang="el-GR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Plasmacytoma</a:t>
            </a: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it-IT" sz="2400" dirty="0">
                <a:latin typeface="Calibri" panose="020F0502020204030204" pitchFamily="34" charset="0"/>
                <a:cs typeface="Calibri" panose="020F0502020204030204" pitchFamily="34" charset="0"/>
              </a:rPr>
              <a:t>Porphyria </a:t>
            </a:r>
            <a:endParaRPr lang="el-GR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Syphilis </a:t>
            </a:r>
            <a:endParaRPr lang="el-GR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Vitamin B6 deficiency </a:t>
            </a:r>
            <a:endParaRPr lang="el-GR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Vitamin B12 deficiency</a:t>
            </a:r>
            <a:endParaRPr lang="el-GR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267744" y="6309320"/>
            <a:ext cx="583264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i="1" dirty="0">
                <a:latin typeface="Calibri" panose="020F0502020204030204" pitchFamily="34" charset="0"/>
                <a:cs typeface="Calibri" panose="020F0502020204030204" pitchFamily="34" charset="0"/>
              </a:rPr>
              <a:t>American Family Physician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400" i="1" dirty="0">
                <a:latin typeface="Calibri" panose="020F0502020204030204" pitchFamily="34" charset="0"/>
                <a:cs typeface="Calibri" panose="020F0502020204030204" pitchFamily="34" charset="0"/>
              </a:rPr>
              <a:t>April 1, 2010 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◆ </a:t>
            </a:r>
            <a:r>
              <a:rPr lang="en-US" sz="1400" i="1" dirty="0">
                <a:latin typeface="Calibri" panose="020F0502020204030204" pitchFamily="34" charset="0"/>
                <a:cs typeface="Calibri" panose="020F0502020204030204" pitchFamily="34" charset="0"/>
              </a:rPr>
              <a:t>Volume 81, Number 7</a:t>
            </a:r>
            <a:endParaRPr lang="el-GR"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0735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Τίτλος 8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Etiology of Neuropathic Disorders</a:t>
            </a:r>
            <a:endParaRPr lang="el-G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Θέση περιεχομένου 10"/>
          <p:cNvSpPr>
            <a:spLocks noGrp="1"/>
          </p:cNvSpPr>
          <p:nvPr>
            <p:ph sz="quarter" idx="2"/>
          </p:nvPr>
        </p:nvSpPr>
        <p:spPr>
          <a:xfrm>
            <a:off x="251520" y="2438400"/>
            <a:ext cx="4244280" cy="4086944"/>
          </a:xfrm>
        </p:spPr>
        <p:txBody>
          <a:bodyPr>
            <a:noAutofit/>
          </a:bodyPr>
          <a:lstStyle/>
          <a:p>
            <a:pPr algn="just"/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Diabetes mellitus</a:t>
            </a:r>
          </a:p>
          <a:p>
            <a:pPr algn="just"/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Neuropathy related to renal disease</a:t>
            </a:r>
          </a:p>
          <a:p>
            <a:pPr algn="just"/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Vitamin deficiency </a:t>
            </a:r>
          </a:p>
          <a:p>
            <a:pPr algn="just"/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Immune-mediated</a:t>
            </a:r>
          </a:p>
          <a:p>
            <a:pPr algn="just"/>
            <a:r>
              <a:rPr lang="en-US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Guillain-Barre Syndrome</a:t>
            </a:r>
          </a:p>
          <a:p>
            <a:pPr algn="just"/>
            <a:r>
              <a:rPr lang="en-US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Chronic inflammatory demyelinating polyneuropathy (CIDP)</a:t>
            </a:r>
          </a:p>
        </p:txBody>
      </p:sp>
      <p:sp>
        <p:nvSpPr>
          <p:cNvPr id="13" name="Θέση περιεχομένου 12"/>
          <p:cNvSpPr>
            <a:spLocks noGrp="1"/>
          </p:cNvSpPr>
          <p:nvPr>
            <p:ph sz="quarter" idx="4"/>
          </p:nvPr>
        </p:nvSpPr>
        <p:spPr>
          <a:xfrm>
            <a:off x="4860032" y="2492896"/>
            <a:ext cx="4104456" cy="4230960"/>
          </a:xfrm>
        </p:spPr>
        <p:txBody>
          <a:bodyPr>
            <a:noAutofit/>
          </a:bodyPr>
          <a:lstStyle/>
          <a:p>
            <a:pPr algn="just"/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Infectious</a:t>
            </a:r>
          </a:p>
          <a:p>
            <a:pPr algn="just"/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Herpes zoster, Leprosy, Lyme, HIV, and Sarcoid related</a:t>
            </a:r>
          </a:p>
          <a:p>
            <a:pPr algn="just"/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Cancer related</a:t>
            </a:r>
          </a:p>
          <a:p>
            <a:pPr algn="just"/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Paraneoplastic </a:t>
            </a:r>
          </a:p>
          <a:p>
            <a:pPr algn="just"/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Drugs or toxins</a:t>
            </a:r>
          </a:p>
          <a:p>
            <a:pPr algn="just"/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Vasculitis</a:t>
            </a:r>
            <a:endParaRPr lang="el-GR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endParaRPr lang="en-US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Θέση κειμένου 9"/>
          <p:cNvSpPr>
            <a:spLocks noGrp="1"/>
          </p:cNvSpPr>
          <p:nvPr>
            <p:ph type="body" sz="quarter" idx="1"/>
          </p:nvPr>
        </p:nvSpPr>
        <p:spPr/>
        <p:txBody>
          <a:bodyPr>
            <a:normAutofit/>
          </a:bodyPr>
          <a:lstStyle/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I . ACQUIRED</a:t>
            </a:r>
            <a:endParaRPr lang="el-GR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Θέση κειμένου 11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 fontScale="62500" lnSpcReduction="20000"/>
          </a:bodyPr>
          <a:lstStyle/>
          <a:p>
            <a:endParaRPr lang="en-US" dirty="0"/>
          </a:p>
          <a:p>
            <a:r>
              <a:rPr lang="en-US" sz="3800" dirty="0">
                <a:latin typeface="Calibri" panose="020F0502020204030204" pitchFamily="34" charset="0"/>
                <a:cs typeface="Calibri" panose="020F0502020204030204" pitchFamily="34" charset="0"/>
              </a:rPr>
              <a:t>I . ACQUIRED</a:t>
            </a:r>
            <a:endParaRPr lang="el-GR" sz="3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420372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560" y="0"/>
            <a:ext cx="8153400" cy="990600"/>
          </a:xfrm>
        </p:spPr>
        <p:txBody>
          <a:bodyPr/>
          <a:lstStyle/>
          <a:p>
            <a:r>
              <a:rPr lang="en-US" altLang="el-GR" b="1" dirty="0">
                <a:latin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lang="hu-HU" altLang="el-GR" b="1" dirty="0">
                <a:latin typeface="Calibri" panose="020F0502020204030204" pitchFamily="34" charset="0"/>
                <a:cs typeface="Calibri" panose="020F0502020204030204" pitchFamily="34" charset="0"/>
              </a:rPr>
              <a:t>olyneuropathies</a:t>
            </a:r>
            <a:endParaRPr lang="el-GR" dirty="0"/>
          </a:p>
        </p:txBody>
      </p:sp>
      <p:sp>
        <p:nvSpPr>
          <p:cNvPr id="4" name="Rectangle 3"/>
          <p:cNvSpPr/>
          <p:nvPr/>
        </p:nvSpPr>
        <p:spPr>
          <a:xfrm>
            <a:off x="4598996" y="6309320"/>
            <a:ext cx="270901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400" i="1" dirty="0">
                <a:latin typeface="Calibri" panose="020F0502020204030204" pitchFamily="34" charset="0"/>
                <a:cs typeface="Calibri" panose="020F0502020204030204" pitchFamily="34" charset="0"/>
              </a:rPr>
              <a:t>Dtsch Arztebl Int 2018; 115: 83–90</a:t>
            </a:r>
            <a:endParaRPr lang="el-GR" sz="1400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970" y="1268760"/>
            <a:ext cx="9165969" cy="44576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680669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Peripheral Neuropathies: Clinical Manifestations</a:t>
            </a:r>
            <a:endParaRPr lang="el-GR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074" name="Picture 2" descr="C:\Users\Chrysa\Desktop\B9781437702736000725_f072-001-9781437702736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7838" y="1720042"/>
            <a:ext cx="5403273" cy="4256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465265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err="1">
                <a:latin typeface="Calibri" panose="020F0502020204030204" pitchFamily="34" charset="0"/>
                <a:cs typeface="Calibri" panose="020F0502020204030204" pitchFamily="34" charset="0"/>
              </a:rPr>
              <a:t>Dysautonomia</a:t>
            </a: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 with Polyneuropathies</a:t>
            </a:r>
            <a:endParaRPr lang="el-GR" dirty="0"/>
          </a:p>
        </p:txBody>
      </p:sp>
      <p:pic>
        <p:nvPicPr>
          <p:cNvPr id="2050" name="Picture 2" descr="C:\Users\Chrysa\Desktop\B9781437702736000725_f072-002-9781437702736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1311160"/>
            <a:ext cx="4248471" cy="5469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294730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3" descr="Nerve Conduction Study on the upper limb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" y="428625"/>
            <a:ext cx="8001000" cy="6000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769635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hu-HU" altLang="el-GR" sz="4000" b="1" dirty="0">
                <a:latin typeface="Calibri" panose="020F0502020204030204" pitchFamily="34" charset="0"/>
                <a:cs typeface="Calibri" panose="020F0502020204030204" pitchFamily="34" charset="0"/>
              </a:rPr>
              <a:t>Classification of polyneuropathies</a:t>
            </a:r>
            <a:endParaRPr lang="en-GB" altLang="el-GR" sz="4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195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hu-HU" altLang="el-GR" sz="3200" b="1" dirty="0">
                <a:latin typeface="Calibri" panose="020F0502020204030204" pitchFamily="34" charset="0"/>
                <a:cs typeface="Calibri" panose="020F0502020204030204" pitchFamily="34" charset="0"/>
              </a:rPr>
              <a:t>Clinical presentation</a:t>
            </a:r>
          </a:p>
          <a:p>
            <a:pPr lvl="1" eaLnBrk="1" hangingPunct="1"/>
            <a:r>
              <a:rPr lang="hu-HU" altLang="el-GR" sz="3200" dirty="0">
                <a:latin typeface="Calibri" panose="020F0502020204030204" pitchFamily="34" charset="0"/>
                <a:cs typeface="Calibri" panose="020F0502020204030204" pitchFamily="34" charset="0"/>
              </a:rPr>
              <a:t>Symmetric</a:t>
            </a:r>
          </a:p>
          <a:p>
            <a:pPr lvl="1" eaLnBrk="1" hangingPunct="1"/>
            <a:r>
              <a:rPr lang="hu-HU" altLang="el-GR" sz="3200" dirty="0">
                <a:latin typeface="Calibri" panose="020F0502020204030204" pitchFamily="34" charset="0"/>
                <a:cs typeface="Calibri" panose="020F0502020204030204" pitchFamily="34" charset="0"/>
              </a:rPr>
              <a:t>Asymmetric</a:t>
            </a:r>
          </a:p>
          <a:p>
            <a:pPr eaLnBrk="1" hangingPunct="1"/>
            <a:r>
              <a:rPr lang="hu-HU" altLang="el-GR" sz="3200" b="1" dirty="0">
                <a:latin typeface="Calibri" panose="020F0502020204030204" pitchFamily="34" charset="0"/>
                <a:cs typeface="Calibri" panose="020F0502020204030204" pitchFamily="34" charset="0"/>
              </a:rPr>
              <a:t>Time course</a:t>
            </a:r>
          </a:p>
          <a:p>
            <a:pPr lvl="1" eaLnBrk="1" hangingPunct="1"/>
            <a:r>
              <a:rPr lang="hu-HU" altLang="el-GR" sz="3200" dirty="0">
                <a:latin typeface="Calibri" panose="020F0502020204030204" pitchFamily="34" charset="0"/>
                <a:cs typeface="Calibri" panose="020F0502020204030204" pitchFamily="34" charset="0"/>
              </a:rPr>
              <a:t>Acute</a:t>
            </a:r>
          </a:p>
          <a:p>
            <a:pPr lvl="1" eaLnBrk="1" hangingPunct="1"/>
            <a:r>
              <a:rPr lang="hu-HU" altLang="el-GR" sz="3200" dirty="0">
                <a:latin typeface="Calibri" panose="020F0502020204030204" pitchFamily="34" charset="0"/>
                <a:cs typeface="Calibri" panose="020F0502020204030204" pitchFamily="34" charset="0"/>
              </a:rPr>
              <a:t>Chronic</a:t>
            </a:r>
          </a:p>
        </p:txBody>
      </p:sp>
      <p:sp>
        <p:nvSpPr>
          <p:cNvPr id="2" name="Θέση περιεχομένου 1"/>
          <p:cNvSpPr>
            <a:spLocks noGrp="1"/>
          </p:cNvSpPr>
          <p:nvPr>
            <p:ph sz="quarter" idx="2"/>
          </p:nvPr>
        </p:nvSpPr>
        <p:spPr/>
        <p:txBody>
          <a:bodyPr>
            <a:normAutofit/>
          </a:bodyPr>
          <a:lstStyle/>
          <a:p>
            <a:r>
              <a:rPr lang="hu-HU" altLang="el-GR" sz="3200" b="1" dirty="0">
                <a:latin typeface="Calibri" panose="020F0502020204030204" pitchFamily="34" charset="0"/>
                <a:cs typeface="Calibri" panose="020F0502020204030204" pitchFamily="34" charset="0"/>
              </a:rPr>
              <a:t>Etiology</a:t>
            </a:r>
          </a:p>
          <a:p>
            <a:r>
              <a:rPr lang="hu-HU" altLang="el-GR" sz="3200" b="1" dirty="0">
                <a:latin typeface="Calibri" panose="020F0502020204030204" pitchFamily="34" charset="0"/>
                <a:cs typeface="Calibri" panose="020F0502020204030204" pitchFamily="34" charset="0"/>
              </a:rPr>
              <a:t>Pathology</a:t>
            </a:r>
          </a:p>
          <a:p>
            <a:pPr lvl="1"/>
            <a:r>
              <a:rPr lang="hu-HU" altLang="el-GR" sz="3200" dirty="0">
                <a:latin typeface="Calibri" panose="020F0502020204030204" pitchFamily="34" charset="0"/>
                <a:cs typeface="Calibri" panose="020F0502020204030204" pitchFamily="34" charset="0"/>
              </a:rPr>
              <a:t>Axonal</a:t>
            </a:r>
          </a:p>
          <a:p>
            <a:pPr lvl="1"/>
            <a:r>
              <a:rPr lang="hu-HU" altLang="el-GR" sz="3200" dirty="0">
                <a:latin typeface="Calibri" panose="020F0502020204030204" pitchFamily="34" charset="0"/>
                <a:cs typeface="Calibri" panose="020F0502020204030204" pitchFamily="34" charset="0"/>
              </a:rPr>
              <a:t>Demyelinative</a:t>
            </a:r>
          </a:p>
          <a:p>
            <a:pPr lvl="1"/>
            <a:r>
              <a:rPr lang="hu-HU" altLang="el-GR" sz="3200" dirty="0">
                <a:latin typeface="Calibri" panose="020F0502020204030204" pitchFamily="34" charset="0"/>
                <a:cs typeface="Calibri" panose="020F0502020204030204" pitchFamily="34" charset="0"/>
              </a:rPr>
              <a:t>Small-fiber</a:t>
            </a:r>
            <a:endParaRPr lang="en-GB" altLang="el-GR" sz="3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l-GR" sz="3200" dirty="0"/>
          </a:p>
        </p:txBody>
      </p:sp>
    </p:spTree>
    <p:extLst>
      <p:ext uri="{BB962C8B-B14F-4D97-AF65-F5344CB8AC3E}">
        <p14:creationId xmlns:p14="http://schemas.microsoft.com/office/powerpoint/2010/main" val="5819737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22238"/>
            <a:ext cx="7543800" cy="1106487"/>
          </a:xfrm>
        </p:spPr>
        <p:txBody>
          <a:bodyPr>
            <a:normAutofit/>
          </a:bodyPr>
          <a:lstStyle/>
          <a:p>
            <a:pPr algn="ctr" eaLnBrk="1" hangingPunct="1"/>
            <a:r>
              <a:rPr lang="hu-HU" altLang="el-GR" sz="3500" b="1" dirty="0">
                <a:latin typeface="Calibri" panose="020F0502020204030204" pitchFamily="34" charset="0"/>
                <a:cs typeface="Calibri" panose="020F0502020204030204" pitchFamily="34" charset="0"/>
              </a:rPr>
              <a:t>Typical symptoms of polyneuropathies</a:t>
            </a:r>
            <a:endParaRPr lang="en-GB" altLang="el-GR" sz="35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0243" name="Picture 3" descr="Per11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46" t="2434" r="3046" b="1622"/>
          <a:stretch>
            <a:fillRect/>
          </a:stretch>
        </p:blipFill>
        <p:spPr>
          <a:xfrm>
            <a:off x="323850" y="2060575"/>
            <a:ext cx="1878013" cy="3527425"/>
          </a:xfrm>
          <a:noFill/>
        </p:spPr>
      </p:pic>
      <p:pic>
        <p:nvPicPr>
          <p:cNvPr id="10245" name="Picture 5" descr="Per12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88"/>
          <a:stretch>
            <a:fillRect/>
          </a:stretch>
        </p:blipFill>
        <p:spPr>
          <a:xfrm>
            <a:off x="2771775" y="1809750"/>
            <a:ext cx="1219200" cy="2370138"/>
          </a:xfrm>
          <a:noFill/>
        </p:spPr>
      </p:pic>
      <p:pic>
        <p:nvPicPr>
          <p:cNvPr id="10246" name="Picture 6" descr="Per1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32" b="2133"/>
          <a:stretch>
            <a:fillRect/>
          </a:stretch>
        </p:blipFill>
        <p:spPr bwMode="auto">
          <a:xfrm>
            <a:off x="2411413" y="4292600"/>
            <a:ext cx="1944687" cy="1300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8" name="Picture 2" descr="C:\Users\Chrysa\Desktop\peripheral-neuropathy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3052" y="1844824"/>
            <a:ext cx="4085412" cy="39896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470529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92075" tIns="46038" rIns="92075" bIns="46038" anchor="ctr"/>
          <a:lstStyle/>
          <a:p>
            <a:pPr eaLnBrk="1" hangingPunct="1"/>
            <a:r>
              <a:rPr lang="hu-HU" altLang="el-GR" b="1" dirty="0">
                <a:latin typeface="Calibri" panose="020F0502020204030204" pitchFamily="34" charset="0"/>
                <a:cs typeface="Calibri" panose="020F0502020204030204" pitchFamily="34" charset="0"/>
              </a:rPr>
              <a:t>Treatment of polyneuropathies</a:t>
            </a:r>
          </a:p>
        </p:txBody>
      </p:sp>
      <p:sp>
        <p:nvSpPr>
          <p:cNvPr id="1955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600200"/>
            <a:ext cx="8766048" cy="4495800"/>
          </a:xfrm>
        </p:spPr>
        <p:txBody>
          <a:bodyPr lIns="92075" tIns="46038" rIns="92075" bIns="46038">
            <a:noAutofit/>
          </a:bodyPr>
          <a:lstStyle/>
          <a:p>
            <a:pPr algn="just" eaLnBrk="1" hangingPunct="1">
              <a:defRPr/>
            </a:pPr>
            <a:r>
              <a:rPr lang="hu-HU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Treat the cause!</a:t>
            </a:r>
          </a:p>
          <a:p>
            <a:pPr algn="just" eaLnBrk="1" hangingPunct="1">
              <a:defRPr/>
            </a:pPr>
            <a:r>
              <a:rPr lang="hu-HU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Immune therapy</a:t>
            </a:r>
          </a:p>
          <a:p>
            <a:pPr marL="742950" lvl="1" indent="-285750" algn="just" eaLnBrk="1" hangingPunct="1">
              <a:defRPr/>
            </a:pPr>
            <a:r>
              <a:rPr lang="hu-HU" sz="2400" dirty="0">
                <a:latin typeface="Calibri" panose="020F0502020204030204" pitchFamily="34" charset="0"/>
                <a:cs typeface="Calibri" panose="020F0502020204030204" pitchFamily="34" charset="0"/>
              </a:rPr>
              <a:t>plasmapheresis: Guillain-Barré syndrome, CIDP</a:t>
            </a:r>
          </a:p>
          <a:p>
            <a:pPr marL="742950" lvl="1" indent="-285750" algn="just" eaLnBrk="1" hangingPunct="1">
              <a:defRPr/>
            </a:pPr>
            <a:r>
              <a:rPr lang="hu-HU" sz="2400" dirty="0">
                <a:latin typeface="Calibri" panose="020F0502020204030204" pitchFamily="34" charset="0"/>
                <a:cs typeface="Calibri" panose="020F0502020204030204" pitchFamily="34" charset="0"/>
              </a:rPr>
              <a:t>immunoglobulins: MMN, Guillain-Barré syndrome, CIDP</a:t>
            </a:r>
          </a:p>
          <a:p>
            <a:pPr marL="742950" lvl="1" indent="-285750" algn="just" eaLnBrk="1" hangingPunct="1">
              <a:defRPr/>
            </a:pPr>
            <a:r>
              <a:rPr lang="hu-HU" sz="2400" dirty="0">
                <a:latin typeface="Calibri" panose="020F0502020204030204" pitchFamily="34" charset="0"/>
                <a:cs typeface="Calibri" panose="020F0502020204030204" pitchFamily="34" charset="0"/>
              </a:rPr>
              <a:t>corticosteroids: CIDP, systemic vasculitis</a:t>
            </a:r>
          </a:p>
          <a:p>
            <a:pPr algn="just" eaLnBrk="1" hangingPunct="1">
              <a:defRPr/>
            </a:pPr>
            <a:r>
              <a:rPr lang="hu-HU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Symptomatic treatment of paraesthesias and neuropathic pain</a:t>
            </a:r>
          </a:p>
          <a:p>
            <a:pPr lvl="1" algn="just" eaLnBrk="1" hangingPunct="1">
              <a:defRPr/>
            </a:pPr>
            <a:r>
              <a:rPr lang="hu-HU" sz="2400" dirty="0">
                <a:latin typeface="Calibri" panose="020F0502020204030204" pitchFamily="34" charset="0"/>
                <a:cs typeface="Calibri" panose="020F0502020204030204" pitchFamily="34" charset="0"/>
              </a:rPr>
              <a:t>antiepileptic medications (carbamazepine, gabapentin, pregabalin)</a:t>
            </a:r>
          </a:p>
          <a:p>
            <a:pPr lvl="1" algn="just" eaLnBrk="1" hangingPunct="1">
              <a:defRPr/>
            </a:pPr>
            <a:r>
              <a:rPr lang="hu-HU" sz="2400" dirty="0">
                <a:latin typeface="Calibri" panose="020F0502020204030204" pitchFamily="34" charset="0"/>
                <a:cs typeface="Calibri" panose="020F0502020204030204" pitchFamily="34" charset="0"/>
              </a:rPr>
              <a:t>tricyclic antidepressants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u-HU" sz="2400" dirty="0">
                <a:latin typeface="Calibri" panose="020F0502020204030204" pitchFamily="34" charset="0"/>
                <a:cs typeface="Calibri" panose="020F0502020204030204" pitchFamily="34" charset="0"/>
              </a:rPr>
              <a:t>(amitriptilin, clomipramin)</a:t>
            </a:r>
          </a:p>
          <a:p>
            <a:pPr lvl="1" algn="just" eaLnBrk="1" hangingPunct="1">
              <a:defRPr/>
            </a:pPr>
            <a:r>
              <a:rPr lang="hu-HU" sz="2400" dirty="0">
                <a:latin typeface="Calibri" panose="020F0502020204030204" pitchFamily="34" charset="0"/>
                <a:cs typeface="Calibri" panose="020F0502020204030204" pitchFamily="34" charset="0"/>
              </a:rPr>
              <a:t>SNRI antidepressants (duloxetin, venlafaxin)</a:t>
            </a:r>
          </a:p>
          <a:p>
            <a:pPr algn="just" eaLnBrk="1" hangingPunct="1">
              <a:defRPr/>
            </a:pPr>
            <a:r>
              <a:rPr lang="hu-HU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Vitamin B</a:t>
            </a:r>
            <a:r>
              <a:rPr lang="hu-HU" sz="2400" b="1" baseline="-250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hu-HU" sz="2400" dirty="0">
                <a:latin typeface="Calibri" panose="020F0502020204030204" pitchFamily="34" charset="0"/>
                <a:cs typeface="Calibri" panose="020F0502020204030204" pitchFamily="34" charset="0"/>
              </a:rPr>
              <a:t>: alcoholism, malabsorption, malnutrition</a:t>
            </a:r>
          </a:p>
        </p:txBody>
      </p:sp>
    </p:spTree>
    <p:extLst>
      <p:ext uri="{BB962C8B-B14F-4D97-AF65-F5344CB8AC3E}">
        <p14:creationId xmlns:p14="http://schemas.microsoft.com/office/powerpoint/2010/main" val="18430050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altLang="el-GR" b="1" dirty="0">
                <a:latin typeface="Calibri" panose="020F0502020204030204" pitchFamily="34" charset="0"/>
                <a:cs typeface="Calibri" panose="020F0502020204030204" pitchFamily="34" charset="0"/>
              </a:rPr>
              <a:t>Treatment of polyneuropathies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Anticonvulsants, antidepressants, topical agents, and nonspecific analgesics may help relieve neuropathic pain</a:t>
            </a:r>
            <a:endParaRPr lang="el-G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411760" y="6109951"/>
            <a:ext cx="57241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l-GR" dirty="0"/>
          </a:p>
          <a:p>
            <a:r>
              <a:rPr lang="en-US" dirty="0"/>
              <a:t> </a:t>
            </a:r>
            <a:r>
              <a:rPr lang="en-US" sz="1400" i="1" dirty="0">
                <a:latin typeface="Calibri" panose="020F0502020204030204" pitchFamily="34" charset="0"/>
                <a:cs typeface="Calibri" panose="020F0502020204030204" pitchFamily="34" charset="0"/>
              </a:rPr>
              <a:t>HIV/AIDS – Research and Palliative Care 2013:5 243–251</a:t>
            </a:r>
            <a:endParaRPr lang="el-GR" sz="1400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026" name="Picture 2" descr="C:\Users\Chrysa\Desktop\αρχείο λήψης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938" y="4005064"/>
            <a:ext cx="2619375" cy="1743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Chrysa\Desktop\αρχείο λήψης (1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3" y="3900289"/>
            <a:ext cx="2466975" cy="1847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Chrysa\Desktop\αρχείο λήψης (2)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8510" y="3900289"/>
            <a:ext cx="2533650" cy="1809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054519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dirty="0"/>
              <a:t>HIV και νευρικό σύστημα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just"/>
            <a:r>
              <a:rPr lang="el-GR" dirty="0"/>
              <a:t>Ο HIV εισβάλλει στο νευρικό σύστημα αμέσως μετά την πρωτοπαθή μόλυνση και επηρεάζει τόσο το κεντρικό νευρικό σύστημα (ΚΝΣ) όσο και το περιφερικό νευρικό σύστημα</a:t>
            </a:r>
            <a:r>
              <a:rPr lang="en-US" dirty="0"/>
              <a:t> </a:t>
            </a:r>
            <a:r>
              <a:rPr lang="el-GR" dirty="0"/>
              <a:t>(ΠΝΣ)</a:t>
            </a:r>
          </a:p>
          <a:p>
            <a:pPr algn="just"/>
            <a:r>
              <a:rPr lang="el-GR" dirty="0">
                <a:latin typeface="Calibri" panose="020F0502020204030204" pitchFamily="34" charset="0"/>
                <a:cs typeface="Calibri" panose="020F0502020204030204" pitchFamily="34" charset="0"/>
              </a:rPr>
              <a:t>Συχνότερη η περιφερική αισθητική πολυνευροπάθεια (</a:t>
            </a:r>
            <a:r>
              <a:rPr lang="en-US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Distal sensory polyneuropathy</a:t>
            </a:r>
            <a:r>
              <a:rPr lang="el-GR" dirty="0">
                <a:latin typeface="Calibri" panose="020F0502020204030204" pitchFamily="34" charset="0"/>
                <a:cs typeface="Calibri" panose="020F0502020204030204" pitchFamily="34" charset="0"/>
              </a:rPr>
              <a:t>) </a:t>
            </a:r>
          </a:p>
          <a:p>
            <a:pPr algn="just"/>
            <a:r>
              <a:rPr lang="el-GR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Τοξική νευροπάθεια </a:t>
            </a:r>
            <a:r>
              <a:rPr lang="el-GR" dirty="0">
                <a:latin typeface="Calibri" panose="020F0502020204030204" pitchFamily="34" charset="0"/>
                <a:cs typeface="Calibri" panose="020F0502020204030204" pitchFamily="34" charset="0"/>
              </a:rPr>
              <a:t>με παρόμοια κλινική εικόνα μετά την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cART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dirty="0">
                <a:latin typeface="Calibri" panose="020F0502020204030204" pitchFamily="34" charset="0"/>
                <a:cs typeface="Calibri" panose="020F0502020204030204" pitchFamily="34" charset="0"/>
              </a:rPr>
              <a:t>με 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stavudine</a:t>
            </a:r>
            <a:endParaRPr lang="el-G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148064" y="6309320"/>
            <a:ext cx="262026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400" i="1" dirty="0">
                <a:latin typeface="Calibri" panose="020F0502020204030204" pitchFamily="34" charset="0"/>
                <a:cs typeface="Calibri" panose="020F0502020204030204" pitchFamily="34" charset="0"/>
              </a:rPr>
              <a:t>Lancet </a:t>
            </a:r>
            <a:r>
              <a:rPr lang="fr-FR" sz="1400" i="1" dirty="0" err="1">
                <a:latin typeface="Calibri" panose="020F0502020204030204" pitchFamily="34" charset="0"/>
                <a:cs typeface="Calibri" panose="020F0502020204030204" pitchFamily="34" charset="0"/>
              </a:rPr>
              <a:t>Neurol</a:t>
            </a:r>
            <a:r>
              <a:rPr lang="fr-FR" sz="14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1400" dirty="0">
                <a:latin typeface="Calibri" panose="020F0502020204030204" pitchFamily="34" charset="0"/>
                <a:cs typeface="Calibri" panose="020F0502020204030204" pitchFamily="34" charset="0"/>
              </a:rPr>
              <a:t>2013; 12: 295–309</a:t>
            </a:r>
            <a:endParaRPr lang="el-GR"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83506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>
                <a:latin typeface="Calibri" panose="020F0502020204030204" pitchFamily="34" charset="0"/>
                <a:cs typeface="Calibri" panose="020F0502020204030204" pitchFamily="34" charset="0"/>
              </a:rPr>
              <a:t>Distal symmetric polyneuropathy (DSP)</a:t>
            </a:r>
            <a:endParaRPr lang="el-GR" sz="3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23528" y="1589567"/>
            <a:ext cx="4172272" cy="4572000"/>
          </a:xfrm>
        </p:spPr>
        <p:txBody>
          <a:bodyPr>
            <a:normAutofit/>
          </a:bodyPr>
          <a:lstStyle/>
          <a:p>
            <a:pPr algn="just"/>
            <a:r>
              <a:rPr lang="el-GR" sz="2400" dirty="0">
                <a:latin typeface="Calibri" panose="020F0502020204030204" pitchFamily="34" charset="0"/>
                <a:cs typeface="Calibri" panose="020F0502020204030204" pitchFamily="34" charset="0"/>
              </a:rPr>
              <a:t>Προσβάλλει περίπου το 50% των ασθενών που έχουν μολυνθεί από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HIV</a:t>
            </a:r>
            <a:endParaRPr lang="el-GR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el-GR" sz="2400" dirty="0">
                <a:latin typeface="Calibri" panose="020F0502020204030204" pitchFamily="34" charset="0"/>
                <a:cs typeface="Calibri" panose="020F0502020204030204" pitchFamily="34" charset="0"/>
              </a:rPr>
              <a:t>Δύο πιθανοί μηχανισμοί</a:t>
            </a:r>
          </a:p>
          <a:p>
            <a:pPr lvl="1" algn="just"/>
            <a:r>
              <a:rPr lang="el-GR" sz="2400" dirty="0">
                <a:latin typeface="Calibri" panose="020F0502020204030204" pitchFamily="34" charset="0"/>
                <a:cs typeface="Calibri" panose="020F0502020204030204" pitchFamily="34" charset="0"/>
              </a:rPr>
              <a:t>Νευροτοξικότητα από τον ιό και τα προϊόντα του</a:t>
            </a:r>
          </a:p>
          <a:p>
            <a:pPr lvl="1" algn="just"/>
            <a:r>
              <a:rPr lang="el-GR" sz="2400" dirty="0">
                <a:latin typeface="Calibri" panose="020F0502020204030204" pitchFamily="34" charset="0"/>
                <a:cs typeface="Calibri" panose="020F0502020204030204" pitchFamily="34" charset="0"/>
              </a:rPr>
              <a:t>Νευροτοξικότητα από τη θεραπεία 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5780782"/>
            <a:ext cx="8100392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l-GR" dirty="0"/>
          </a:p>
          <a:p>
            <a:r>
              <a:rPr lang="en-US" dirty="0"/>
              <a:t> </a:t>
            </a:r>
            <a:r>
              <a:rPr lang="en-US" sz="1400" dirty="0"/>
              <a:t>1. </a:t>
            </a:r>
            <a:r>
              <a:rPr lang="en-US" sz="1400" i="1" dirty="0">
                <a:latin typeface="Calibri" panose="020F0502020204030204" pitchFamily="34" charset="0"/>
                <a:cs typeface="Calibri" panose="020F0502020204030204" pitchFamily="34" charset="0"/>
              </a:rPr>
              <a:t>HIV/AIDS – Research and Palliative Care 2013:5 243–251</a:t>
            </a:r>
          </a:p>
          <a:p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 2. </a:t>
            </a:r>
            <a:r>
              <a:rPr lang="en-US" sz="1400" i="1" dirty="0">
                <a:latin typeface="Calibri" panose="020F0502020204030204" pitchFamily="34" charset="0"/>
                <a:cs typeface="Calibri" panose="020F0502020204030204" pitchFamily="34" charset="0"/>
              </a:rPr>
              <a:t>JOURNAL OF THE ASSOCIATION OF NURSES IN AIDS CARE, Vol. 18, No. 4, July/August 2007, 32-40</a:t>
            </a:r>
            <a:endParaRPr lang="el-GR" sz="1400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8937" y="1460239"/>
            <a:ext cx="3135511" cy="452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201583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Pathogenesis of distal sensory polyneuropathy</a:t>
            </a:r>
            <a:endParaRPr lang="el-G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68760"/>
            <a:ext cx="8581098" cy="53699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Ορθογώνιο 3"/>
          <p:cNvSpPr/>
          <p:nvPr/>
        </p:nvSpPr>
        <p:spPr>
          <a:xfrm>
            <a:off x="6874480" y="6583279"/>
            <a:ext cx="228081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b="1" dirty="0">
                <a:latin typeface="Calibri" panose="020F0502020204030204" pitchFamily="34" charset="0"/>
                <a:cs typeface="Calibri" panose="020F0502020204030204" pitchFamily="34" charset="0"/>
              </a:rPr>
              <a:t>Lancet </a:t>
            </a:r>
            <a:r>
              <a:rPr lang="fr-FR" sz="1200" b="1" dirty="0" err="1">
                <a:latin typeface="Calibri" panose="020F0502020204030204" pitchFamily="34" charset="0"/>
                <a:cs typeface="Calibri" panose="020F0502020204030204" pitchFamily="34" charset="0"/>
              </a:rPr>
              <a:t>Neurol</a:t>
            </a:r>
            <a:r>
              <a:rPr lang="fr-FR" sz="1200" b="1" dirty="0">
                <a:latin typeface="Calibri" panose="020F0502020204030204" pitchFamily="34" charset="0"/>
                <a:cs typeface="Calibri" panose="020F0502020204030204" pitchFamily="34" charset="0"/>
              </a:rPr>
              <a:t> 2013; 12: 295–309</a:t>
            </a:r>
            <a:endParaRPr lang="el-GR" sz="1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120170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Distal symmetric polyneuropathy (DSP)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l-GR" dirty="0"/>
              <a:t>Μειωμένα τενόντια αντανακλαστικά, υπαισθησία, παραισθησίες και δυσαισθησίες κατανομής γάντι-κάλτσας, νευροπαθητικός πόνος, αιμωδίες</a:t>
            </a:r>
          </a:p>
          <a:p>
            <a:pPr algn="just">
              <a:lnSpc>
                <a:spcPct val="150000"/>
              </a:lnSpc>
            </a:pPr>
            <a:r>
              <a:rPr lang="el-GR" dirty="0"/>
              <a:t>Τα συμπτώματα μπορεί να παραμένουν σταθερά ή να εξελίσσονται αργά και να επηρεάζουν την ποιότητα ζωής των ασθενών</a:t>
            </a:r>
          </a:p>
        </p:txBody>
      </p:sp>
      <p:sp>
        <p:nvSpPr>
          <p:cNvPr id="4" name="Rectangle 3"/>
          <p:cNvSpPr/>
          <p:nvPr/>
        </p:nvSpPr>
        <p:spPr>
          <a:xfrm>
            <a:off x="2411760" y="6109951"/>
            <a:ext cx="57241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l-GR" dirty="0"/>
          </a:p>
          <a:p>
            <a:r>
              <a:rPr lang="en-US" dirty="0"/>
              <a:t> </a:t>
            </a:r>
            <a:r>
              <a:rPr lang="en-US" sz="1400" i="1" dirty="0">
                <a:latin typeface="Calibri" panose="020F0502020204030204" pitchFamily="34" charset="0"/>
                <a:cs typeface="Calibri" panose="020F0502020204030204" pitchFamily="34" charset="0"/>
              </a:rPr>
              <a:t>HIV/AIDS – Research and Palliative Care 2013:5 243–251</a:t>
            </a:r>
            <a:endParaRPr lang="el-GR" sz="1400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015839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dirty="0"/>
              <a:t>Αρχικά στάδια λοίμωξης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200000"/>
              </a:lnSpc>
            </a:pPr>
            <a:r>
              <a:rPr lang="el-GR" dirty="0"/>
              <a:t>Νευροπάθειες συνδεόμενες με την </a:t>
            </a:r>
            <a:r>
              <a:rPr lang="el-GR" dirty="0" err="1"/>
              <a:t>ορομετατροπή</a:t>
            </a:r>
            <a:endParaRPr lang="el-GR" dirty="0"/>
          </a:p>
          <a:p>
            <a:pPr algn="just">
              <a:lnSpc>
                <a:spcPct val="200000"/>
              </a:lnSpc>
            </a:pPr>
            <a:r>
              <a:rPr lang="el-GR" dirty="0"/>
              <a:t>Σύνδρομο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Guillain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– Barre</a:t>
            </a:r>
          </a:p>
          <a:p>
            <a:pPr algn="just">
              <a:lnSpc>
                <a:spcPct val="200000"/>
              </a:lnSpc>
            </a:pPr>
            <a:r>
              <a:rPr lang="el-GR" dirty="0">
                <a:latin typeface="Calibri" panose="020F0502020204030204" pitchFamily="34" charset="0"/>
                <a:cs typeface="Calibri" panose="020F0502020204030204" pitchFamily="34" charset="0"/>
              </a:rPr>
              <a:t>Μονονευροπάθειες</a:t>
            </a:r>
          </a:p>
          <a:p>
            <a:pPr algn="just">
              <a:lnSpc>
                <a:spcPct val="200000"/>
              </a:lnSpc>
            </a:pP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l-GR" dirty="0"/>
          </a:p>
        </p:txBody>
      </p:sp>
      <p:sp>
        <p:nvSpPr>
          <p:cNvPr id="4" name="Rectangle 3"/>
          <p:cNvSpPr/>
          <p:nvPr/>
        </p:nvSpPr>
        <p:spPr>
          <a:xfrm>
            <a:off x="467544" y="6309320"/>
            <a:ext cx="820891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Νευρολογία. Παθήσεις Περιφερικού Νευρικού Συστήματος.  Ε. Σταμπουλής, Αθήνα 2011</a:t>
            </a:r>
          </a:p>
        </p:txBody>
      </p:sp>
    </p:spTree>
    <p:extLst>
      <p:ext uri="{BB962C8B-B14F-4D97-AF65-F5344CB8AC3E}">
        <p14:creationId xmlns:p14="http://schemas.microsoft.com/office/powerpoint/2010/main" val="359239406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dirty="0"/>
              <a:t>Αρχικά στάδια λοίμωξης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sz="quarter" idx="1"/>
          </p:nvPr>
        </p:nvSpPr>
        <p:spPr>
          <a:xfrm>
            <a:off x="179512" y="1589566"/>
            <a:ext cx="4316288" cy="4863769"/>
          </a:xfrm>
        </p:spPr>
        <p:txBody>
          <a:bodyPr>
            <a:normAutofit fontScale="85000" lnSpcReduction="20000"/>
          </a:bodyPr>
          <a:lstStyle/>
          <a:p>
            <a:pPr algn="just">
              <a:lnSpc>
                <a:spcPct val="150000"/>
              </a:lnSpc>
            </a:pPr>
            <a:r>
              <a:rPr lang="el-GR" dirty="0"/>
              <a:t>Σ’ αυτό το στάδιο (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CD4 &gt; 500/</a:t>
            </a:r>
            <a:r>
              <a:rPr lang="el-GR" dirty="0">
                <a:latin typeface="Calibri" panose="020F0502020204030204" pitchFamily="34" charset="0"/>
                <a:cs typeface="Calibri" panose="020F0502020204030204" pitchFamily="34" charset="0"/>
              </a:rPr>
              <a:t>μ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l</a:t>
            </a:r>
            <a:r>
              <a:rPr lang="el-GR" dirty="0"/>
              <a:t>) οι νευροπάθειες είναι σπάνιες</a:t>
            </a:r>
          </a:p>
          <a:p>
            <a:pPr algn="just">
              <a:lnSpc>
                <a:spcPct val="150000"/>
              </a:lnSpc>
            </a:pPr>
            <a:r>
              <a:rPr lang="el-GR" b="1" dirty="0"/>
              <a:t>Πάρεση προσωπικού νεύρου</a:t>
            </a:r>
          </a:p>
          <a:p>
            <a:pPr algn="just">
              <a:lnSpc>
                <a:spcPct val="150000"/>
              </a:lnSpc>
            </a:pPr>
            <a:r>
              <a:rPr lang="el-GR" dirty="0"/>
              <a:t>Σπάνια νευροπάθειες τριδύμου, οπτικού νεύρου και </a:t>
            </a:r>
            <a:r>
              <a:rPr lang="el-GR" dirty="0" err="1"/>
              <a:t>αιθουσοκοχλιακού</a:t>
            </a:r>
            <a:r>
              <a:rPr lang="el-GR" dirty="0"/>
              <a:t> νεύρου</a:t>
            </a:r>
          </a:p>
          <a:p>
            <a:pPr algn="just"/>
            <a:endParaRPr lang="el-GR" dirty="0"/>
          </a:p>
        </p:txBody>
      </p:sp>
      <p:pic>
        <p:nvPicPr>
          <p:cNvPr id="1026" name="Picture 2" descr="C:\Users\Chrysa\Desktop\081118045215BellsPalsyFacialParalysis.png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5050" y="2197658"/>
            <a:ext cx="3886200" cy="33548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467544" y="6309320"/>
            <a:ext cx="820891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Νευρολογία. Παθήσεις Περιφερικού Νευρικού Συστήματος.  Ε. Σταμπουλής, Αθήνα 2011</a:t>
            </a:r>
          </a:p>
        </p:txBody>
      </p:sp>
    </p:spTree>
    <p:extLst>
      <p:ext uri="{BB962C8B-B14F-4D97-AF65-F5344CB8AC3E}">
        <p14:creationId xmlns:p14="http://schemas.microsoft.com/office/powerpoint/2010/main" val="410626716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dirty="0"/>
              <a:t>Αρχικά στάδια λοίμωξης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sz="quarter" idx="1"/>
          </p:nvPr>
        </p:nvSpPr>
        <p:spPr>
          <a:xfrm>
            <a:off x="323528" y="1589567"/>
            <a:ext cx="4172272" cy="4572000"/>
          </a:xfrm>
        </p:spPr>
        <p:txBody>
          <a:bodyPr>
            <a:normAutofit fontScale="85000" lnSpcReduction="10000"/>
          </a:bodyPr>
          <a:lstStyle/>
          <a:p>
            <a:pPr algn="just">
              <a:lnSpc>
                <a:spcPct val="150000"/>
              </a:lnSpc>
            </a:pPr>
            <a:r>
              <a:rPr lang="el-GR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Σύνδρομο </a:t>
            </a:r>
            <a:r>
              <a:rPr lang="en-US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Guillain</a:t>
            </a:r>
            <a:r>
              <a:rPr lang="en-US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- Barre</a:t>
            </a:r>
            <a:r>
              <a:rPr lang="el-GR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US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l-GR" dirty="0">
                <a:latin typeface="Calibri" panose="020F0502020204030204" pitchFamily="34" charset="0"/>
                <a:cs typeface="Calibri" panose="020F0502020204030204" pitchFamily="34" charset="0"/>
              </a:rPr>
              <a:t>Ήπια μέχρι βαριά μυική αδυναμία, πυρετός, διάρροια, εξάνθημα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l-GR" dirty="0">
                <a:latin typeface="Calibri" panose="020F0502020204030204" pitchFamily="34" charset="0"/>
                <a:cs typeface="Calibri" panose="020F0502020204030204" pitchFamily="34" charset="0"/>
              </a:rPr>
              <a:t>Στο ΕΝΥ εμφανίζεται αύξηση του λευκώματος και ήπια αύξηση των μονοπυρήνων</a:t>
            </a:r>
          </a:p>
          <a:p>
            <a:pPr algn="just">
              <a:lnSpc>
                <a:spcPct val="150000"/>
              </a:lnSpc>
            </a:pPr>
            <a:endParaRPr lang="el-G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67544" y="6309320"/>
            <a:ext cx="820891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Νευρολογία. Παθήσεις Περιφερικού Νευρικού Συστήματος.  Ε. Σταμπουλής, Αθήνα 2011</a:t>
            </a:r>
          </a:p>
        </p:txBody>
      </p:sp>
      <p:pic>
        <p:nvPicPr>
          <p:cNvPr id="6146" name="Picture 2" descr="C:\Users\Chrysa\Desktop\image1.png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5050" y="1700808"/>
            <a:ext cx="3886200" cy="38486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704953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>
                <a:latin typeface="Calibri" panose="020F0502020204030204" pitchFamily="34" charset="0"/>
                <a:cs typeface="Calibri" panose="020F0502020204030204" pitchFamily="34" charset="0"/>
              </a:rPr>
              <a:t>Guillain</a:t>
            </a: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–Barre Syndrome (GBS)</a:t>
            </a:r>
            <a:endParaRPr lang="el-GR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l-GR" sz="2800" b="1" dirty="0"/>
              <a:t>Σε προσβολή του ΑΝΣ διαταραχές αναπνοής και καρδιακής λειτουργίας</a:t>
            </a:r>
          </a:p>
          <a:p>
            <a:pPr algn="just">
              <a:lnSpc>
                <a:spcPct val="150000"/>
              </a:lnSpc>
            </a:pPr>
            <a:r>
              <a:rPr lang="el-GR" sz="2800" dirty="0">
                <a:cs typeface="Calibri" panose="020F0502020204030204" pitchFamily="34" charset="0"/>
              </a:rPr>
              <a:t>Θεραπεία και πρόγνωση όπως στο κλασικό   </a:t>
            </a:r>
            <a:r>
              <a:rPr lang="el-GR" sz="2800" dirty="0"/>
              <a:t>σύνδρομο </a:t>
            </a:r>
            <a:r>
              <a:rPr lang="en-US" sz="2800" dirty="0"/>
              <a:t> </a:t>
            </a:r>
            <a:r>
              <a:rPr lang="en-US" sz="2800" dirty="0" err="1">
                <a:cs typeface="Calibri" panose="020F0502020204030204" pitchFamily="34" charset="0"/>
              </a:rPr>
              <a:t>Guillain</a:t>
            </a:r>
            <a:r>
              <a:rPr lang="en-US" sz="2800" dirty="0">
                <a:cs typeface="Calibri" panose="020F0502020204030204" pitchFamily="34" charset="0"/>
              </a:rPr>
              <a:t> - Barre</a:t>
            </a:r>
            <a:r>
              <a:rPr lang="el-GR" sz="2800" dirty="0">
                <a:cs typeface="Calibri" panose="020F0502020204030204" pitchFamily="34" charset="0"/>
              </a:rPr>
              <a:t> </a:t>
            </a:r>
            <a:endParaRPr lang="en-US" sz="2800" dirty="0">
              <a:cs typeface="Calibri" panose="020F0502020204030204" pitchFamily="34" charset="0"/>
            </a:endParaRPr>
          </a:p>
          <a:p>
            <a:pPr algn="just">
              <a:lnSpc>
                <a:spcPct val="150000"/>
              </a:lnSpc>
            </a:pPr>
            <a:endParaRPr lang="el-GR" sz="2400" b="1" dirty="0"/>
          </a:p>
          <a:p>
            <a:endParaRPr lang="en-US" dirty="0"/>
          </a:p>
        </p:txBody>
      </p:sp>
      <p:pic>
        <p:nvPicPr>
          <p:cNvPr id="2051" name="Picture 3" descr="C:\Users\Chrysa\Desktop\αρχείο λήψης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4752901"/>
            <a:ext cx="3096344" cy="2060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618626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dirty="0"/>
              <a:t>Μετρίως προχωρημένη νόσος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just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CIDP</a:t>
            </a:r>
          </a:p>
          <a:p>
            <a:pPr algn="just"/>
            <a:r>
              <a:rPr lang="el-GR" dirty="0">
                <a:latin typeface="Calibri" panose="020F0502020204030204" pitchFamily="34" charset="0"/>
                <a:cs typeface="Calibri" panose="020F0502020204030204" pitchFamily="34" charset="0"/>
              </a:rPr>
              <a:t>Πολλαπλή </a:t>
            </a:r>
            <a:r>
              <a:rPr lang="el-GR" dirty="0" err="1">
                <a:latin typeface="Calibri" panose="020F0502020204030204" pitchFamily="34" charset="0"/>
                <a:cs typeface="Calibri" panose="020F0502020204030204" pitchFamily="34" charset="0"/>
              </a:rPr>
              <a:t>μονονευροπάθεια</a:t>
            </a:r>
            <a:endParaRPr lang="el-G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el-GR" dirty="0">
                <a:latin typeface="Calibri" panose="020F0502020204030204" pitchFamily="34" charset="0"/>
                <a:cs typeface="Calibri" panose="020F0502020204030204" pitchFamily="34" charset="0"/>
              </a:rPr>
              <a:t>Νευροπάθεια στο διάχυτο διηθητικό λεμφοκυτταρικό σύνδρομο</a:t>
            </a:r>
          </a:p>
          <a:p>
            <a:pPr algn="just"/>
            <a:r>
              <a:rPr lang="el-GR" dirty="0">
                <a:latin typeface="Calibri" panose="020F0502020204030204" pitchFamily="34" charset="0"/>
                <a:cs typeface="Calibri" panose="020F0502020204030204" pitchFamily="34" charset="0"/>
              </a:rPr>
              <a:t>Συφιλιδική πολυριζοπάθεια</a:t>
            </a:r>
          </a:p>
          <a:p>
            <a:pPr algn="just"/>
            <a:r>
              <a:rPr lang="el-GR" dirty="0">
                <a:latin typeface="Calibri" panose="020F0502020204030204" pitchFamily="34" charset="0"/>
                <a:cs typeface="Calibri" panose="020F0502020204030204" pitchFamily="34" charset="0"/>
              </a:rPr>
              <a:t>Νευροπάθεια από 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HCV</a:t>
            </a:r>
            <a:endParaRPr lang="el-G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el-GR" dirty="0">
                <a:latin typeface="Calibri" panose="020F0502020204030204" pitchFamily="34" charset="0"/>
                <a:cs typeface="Calibri" panose="020F0502020204030204" pitchFamily="34" charset="0"/>
              </a:rPr>
              <a:t>Νευροπάθεια από 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HTLV -1</a:t>
            </a:r>
            <a:endParaRPr lang="el-G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el-GR" dirty="0">
                <a:latin typeface="Calibri" panose="020F0502020204030204" pitchFamily="34" charset="0"/>
                <a:cs typeface="Calibri" panose="020F0502020204030204" pitchFamily="34" charset="0"/>
              </a:rPr>
              <a:t>Σύνδρομο νόσου κινητικού νευρώνα</a:t>
            </a:r>
          </a:p>
        </p:txBody>
      </p:sp>
      <p:sp>
        <p:nvSpPr>
          <p:cNvPr id="4" name="Rectangle 3"/>
          <p:cNvSpPr/>
          <p:nvPr/>
        </p:nvSpPr>
        <p:spPr>
          <a:xfrm>
            <a:off x="467544" y="6309320"/>
            <a:ext cx="820891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Νευρολογία. Παθήσεις Περιφερικού Νευρικού Συστήματος.  Ε. Σταμπουλής, Αθήνα 2011</a:t>
            </a:r>
          </a:p>
        </p:txBody>
      </p:sp>
    </p:spTree>
    <p:extLst>
      <p:ext uri="{BB962C8B-B14F-4D97-AF65-F5344CB8AC3E}">
        <p14:creationId xmlns:p14="http://schemas.microsoft.com/office/powerpoint/2010/main" val="36433452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dirty="0"/>
              <a:t>Μετρίως προχωρημένη νόσος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just"/>
            <a:r>
              <a:rPr lang="el-GR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Χρόνια φλεγμονώδης απομυελινωτική πολυνευροπάθεια  (</a:t>
            </a:r>
            <a:r>
              <a:rPr lang="en-US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CIDP</a:t>
            </a:r>
            <a:r>
              <a:rPr lang="el-GR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pPr algn="just"/>
            <a:r>
              <a:rPr lang="el-GR" dirty="0">
                <a:latin typeface="Calibri" panose="020F0502020204030204" pitchFamily="34" charset="0"/>
                <a:cs typeface="Calibri" panose="020F0502020204030204" pitchFamily="34" charset="0"/>
              </a:rPr>
              <a:t>Κλινική εικόνα όπως και στην κλασική </a:t>
            </a: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CIDP</a:t>
            </a:r>
            <a:endParaRPr lang="el-GR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l-GR" dirty="0"/>
              <a:t>Αισθητικοκινητική, κεντρομελική, διάχυτη πολυνευροπάθεια με γενικευμένη κατάργηση των τενοντίων αντανακλάσεων</a:t>
            </a:r>
          </a:p>
          <a:p>
            <a:pPr algn="just">
              <a:lnSpc>
                <a:spcPct val="150000"/>
              </a:lnSpc>
            </a:pPr>
            <a:r>
              <a:rPr lang="el-GR" dirty="0"/>
              <a:t>Σπανιότερα προσβολή κρανιακών νεύρων</a:t>
            </a:r>
          </a:p>
          <a:p>
            <a:pPr algn="just"/>
            <a:endParaRPr lang="el-GR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just">
              <a:buNone/>
            </a:pPr>
            <a:endParaRPr lang="en-US" baseline="30000" dirty="0">
              <a:cs typeface="Calibri" panose="020F0502020204030204" pitchFamily="34" charset="0"/>
            </a:endParaRPr>
          </a:p>
          <a:p>
            <a:endParaRPr lang="el-G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67544" y="6309320"/>
            <a:ext cx="820891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Νευρολογία. Παθήσεις Περιφερικού Νευρικού Συστήματος.  Ε. Σταμπουλής, Αθήνα 2011</a:t>
            </a:r>
          </a:p>
        </p:txBody>
      </p:sp>
    </p:spTree>
    <p:extLst>
      <p:ext uri="{BB962C8B-B14F-4D97-AF65-F5344CB8AC3E}">
        <p14:creationId xmlns:p14="http://schemas.microsoft.com/office/powerpoint/2010/main" val="274636657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sz="4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Χρόνια φλεγμονώδης απομυελινωτική πολυνευροπάθεια  (</a:t>
            </a:r>
            <a:r>
              <a:rPr lang="en-US" sz="4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CIDP</a:t>
            </a:r>
            <a:r>
              <a:rPr lang="el-GR" sz="4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br>
              <a:rPr lang="el-GR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l-GR" dirty="0"/>
          </a:p>
          <a:p>
            <a:endParaRPr lang="el-GR" dirty="0"/>
          </a:p>
        </p:txBody>
      </p:sp>
      <p:sp>
        <p:nvSpPr>
          <p:cNvPr id="4" name="Rectangle 3"/>
          <p:cNvSpPr/>
          <p:nvPr/>
        </p:nvSpPr>
        <p:spPr>
          <a:xfrm>
            <a:off x="467544" y="1484784"/>
            <a:ext cx="8208911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l-GR" sz="2800" dirty="0">
                <a:cs typeface="Calibri" panose="020F0502020204030204" pitchFamily="34" charset="0"/>
              </a:rPr>
              <a:t>ΕΝΥ </a:t>
            </a:r>
            <a:r>
              <a:rPr lang="el-GR" sz="2800" dirty="0">
                <a:ea typeface="Verdana"/>
                <a:cs typeface="Calibri" panose="020F0502020204030204" pitchFamily="34" charset="0"/>
              </a:rPr>
              <a:t>꞉ αυξημένο λεύκωμα και μονοπύρηνα (μέχρι 50 / </a:t>
            </a:r>
            <a:r>
              <a:rPr lang="en-US" sz="2800" dirty="0">
                <a:ea typeface="Verdana"/>
                <a:cs typeface="Calibri" panose="020F0502020204030204" pitchFamily="34" charset="0"/>
              </a:rPr>
              <a:t>mm</a:t>
            </a:r>
            <a:r>
              <a:rPr lang="en-US" sz="2800" baseline="30000" dirty="0">
                <a:ea typeface="Verdana"/>
                <a:cs typeface="Calibri" panose="020F0502020204030204" pitchFamily="34" charset="0"/>
              </a:rPr>
              <a:t>3</a:t>
            </a:r>
            <a:r>
              <a:rPr lang="en-US" sz="2800" dirty="0">
                <a:ea typeface="Verdana"/>
                <a:cs typeface="Calibri" panose="020F0502020204030204" pitchFamily="34" charset="0"/>
              </a:rPr>
              <a:t>)</a:t>
            </a:r>
          </a:p>
          <a:p>
            <a:pPr algn="just">
              <a:lnSpc>
                <a:spcPct val="150000"/>
              </a:lnSpc>
            </a:pPr>
            <a:r>
              <a:rPr lang="el-GR" sz="2800" dirty="0">
                <a:ea typeface="Verdana"/>
                <a:cs typeface="Calibri" panose="020F0502020204030204" pitchFamily="34" charset="0"/>
              </a:rPr>
              <a:t>Σε ήπιες μορφές παρακολούθηση</a:t>
            </a:r>
          </a:p>
          <a:p>
            <a:pPr algn="just">
              <a:lnSpc>
                <a:spcPct val="150000"/>
              </a:lnSpc>
            </a:pPr>
            <a:r>
              <a:rPr lang="el-GR" sz="2800" dirty="0">
                <a:ea typeface="Verdana"/>
                <a:cs typeface="Calibri" panose="020F0502020204030204" pitchFamily="34" charset="0"/>
              </a:rPr>
              <a:t>Σε βαρύτερες περιπτώσεις πλασμαφαίρεση ή </a:t>
            </a:r>
            <a:r>
              <a:rPr lang="en-US" sz="2800" dirty="0" err="1">
                <a:ea typeface="Verdana"/>
                <a:cs typeface="Calibri" panose="020F0502020204030204" pitchFamily="34" charset="0"/>
              </a:rPr>
              <a:t>IVIg</a:t>
            </a:r>
            <a:endParaRPr lang="en-US" sz="2800" dirty="0">
              <a:ea typeface="Verdana"/>
              <a:cs typeface="Calibri" panose="020F050202020403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l-GR" sz="2800" dirty="0">
                <a:ea typeface="Verdana"/>
                <a:cs typeface="Calibri" panose="020F0502020204030204" pitchFamily="34" charset="0"/>
              </a:rPr>
              <a:t>Κορτικοστεροειδή</a:t>
            </a:r>
            <a:endParaRPr lang="en-US" sz="2800" dirty="0">
              <a:ea typeface="Verdan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843488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dirty="0"/>
              <a:t>Μετρίως προχωρημένη νόσος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709120"/>
          </a:xfrm>
        </p:spPr>
        <p:txBody>
          <a:bodyPr>
            <a:normAutofit fontScale="92500" lnSpcReduction="20000"/>
          </a:bodyPr>
          <a:lstStyle/>
          <a:p>
            <a:pPr algn="just">
              <a:lnSpc>
                <a:spcPct val="150000"/>
              </a:lnSpc>
            </a:pPr>
            <a:r>
              <a:rPr lang="el-GR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Επώδυνη περιφερική συμμετρική αισθητική νευροπάθεια</a:t>
            </a:r>
          </a:p>
          <a:p>
            <a:pPr algn="just">
              <a:lnSpc>
                <a:spcPct val="150000"/>
              </a:lnSpc>
            </a:pPr>
            <a:r>
              <a:rPr lang="el-GR" dirty="0">
                <a:latin typeface="Calibri" panose="020F0502020204030204" pitchFamily="34" charset="0"/>
                <a:cs typeface="Calibri" panose="020F0502020204030204" pitchFamily="34" charset="0"/>
              </a:rPr>
              <a:t>Μπορεί να συνοδεύει το </a:t>
            </a:r>
            <a:r>
              <a:rPr lang="el-GR" b="1" dirty="0">
                <a:latin typeface="Calibri" panose="020F0502020204030204" pitchFamily="34" charset="0"/>
                <a:cs typeface="Calibri" panose="020F0502020204030204" pitchFamily="34" charset="0"/>
              </a:rPr>
              <a:t>σύνδρομο διάχυτης διηθητικής </a:t>
            </a:r>
            <a:r>
              <a:rPr lang="el-GR" b="1" dirty="0" err="1">
                <a:latin typeface="Calibri" panose="020F0502020204030204" pitchFamily="34" charset="0"/>
                <a:cs typeface="Calibri" panose="020F0502020204030204" pitchFamily="34" charset="0"/>
              </a:rPr>
              <a:t>λεμφοκύττωσης</a:t>
            </a:r>
            <a:endParaRPr lang="el-GR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l-GR" dirty="0">
                <a:latin typeface="Calibri" panose="020F0502020204030204" pitchFamily="34" charset="0"/>
                <a:cs typeface="Calibri" panose="020F0502020204030204" pitchFamily="34" charset="0"/>
              </a:rPr>
              <a:t>Εξελίσσεται σε μέρες ή εβδομάδες</a:t>
            </a:r>
          </a:p>
          <a:p>
            <a:pPr algn="just">
              <a:lnSpc>
                <a:spcPct val="150000"/>
              </a:lnSpc>
            </a:pPr>
            <a:r>
              <a:rPr lang="el-GR" dirty="0">
                <a:latin typeface="Calibri" panose="020F0502020204030204" pitchFamily="34" charset="0"/>
                <a:cs typeface="Calibri" panose="020F0502020204030204" pitchFamily="34" charset="0"/>
              </a:rPr>
              <a:t>Εκδηλώνεται σαν μια συμμετρική, επώδυνη αισθητικοκινητική νευροπάθεια σε ασθενείς με </a:t>
            </a:r>
            <a:r>
              <a:rPr lang="el-GR" b="1" dirty="0">
                <a:latin typeface="Calibri" panose="020F0502020204030204" pitchFamily="34" charset="0"/>
                <a:cs typeface="Calibri" panose="020F0502020204030204" pitchFamily="34" charset="0"/>
              </a:rPr>
              <a:t>διόγκωση παρωτίδας και σύνδρομο ξηρότητας</a:t>
            </a:r>
          </a:p>
        </p:txBody>
      </p:sp>
    </p:spTree>
    <p:extLst>
      <p:ext uri="{BB962C8B-B14F-4D97-AF65-F5344CB8AC3E}">
        <p14:creationId xmlns:p14="http://schemas.microsoft.com/office/powerpoint/2010/main" val="290489868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dirty="0"/>
              <a:t>Μετρίως προχωρημένη νόσος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just"/>
            <a:r>
              <a:rPr lang="el-GR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Επώδυνη περιφερική συμμετρική αισθητική νευροπάθεια</a:t>
            </a:r>
          </a:p>
          <a:p>
            <a:pPr algn="just">
              <a:lnSpc>
                <a:spcPct val="150000"/>
              </a:lnSpc>
            </a:pPr>
            <a:r>
              <a:rPr lang="el-GR" dirty="0">
                <a:latin typeface="Calibri" panose="020F0502020204030204" pitchFamily="34" charset="0"/>
                <a:cs typeface="Calibri" panose="020F0502020204030204" pitchFamily="34" charset="0"/>
              </a:rPr>
              <a:t>Μπορεί να συνοδεύεται από </a:t>
            </a:r>
            <a:r>
              <a:rPr lang="el-GR" b="1" dirty="0">
                <a:latin typeface="Calibri" panose="020F0502020204030204" pitchFamily="34" charset="0"/>
                <a:cs typeface="Calibri" panose="020F0502020204030204" pitchFamily="34" charset="0"/>
              </a:rPr>
              <a:t>σπληνομεγαλία</a:t>
            </a:r>
            <a:r>
              <a:rPr lang="el-GR" dirty="0">
                <a:latin typeface="Calibri" panose="020F0502020204030204" pitchFamily="34" charset="0"/>
                <a:cs typeface="Calibri" panose="020F0502020204030204" pitchFamily="34" charset="0"/>
              </a:rPr>
              <a:t> και </a:t>
            </a:r>
            <a:r>
              <a:rPr lang="el-GR" b="1" dirty="0">
                <a:latin typeface="Calibri" panose="020F0502020204030204" pitchFamily="34" charset="0"/>
                <a:cs typeface="Calibri" panose="020F0502020204030204" pitchFamily="34" charset="0"/>
              </a:rPr>
              <a:t>λεμφαδενοπάθεια </a:t>
            </a:r>
          </a:p>
          <a:p>
            <a:pPr algn="just">
              <a:lnSpc>
                <a:spcPct val="150000"/>
              </a:lnSpc>
            </a:pPr>
            <a:r>
              <a:rPr lang="el-GR" dirty="0">
                <a:latin typeface="Calibri" panose="020F0502020204030204" pitchFamily="34" charset="0"/>
                <a:cs typeface="Calibri" panose="020F0502020204030204" pitchFamily="34" charset="0"/>
              </a:rPr>
              <a:t>Προσβολή κρανιακών νεύρων, πάρεση προσωπικού νεύρου με διόγκωση παρωτίδας</a:t>
            </a:r>
          </a:p>
        </p:txBody>
      </p:sp>
      <p:sp>
        <p:nvSpPr>
          <p:cNvPr id="4" name="Rectangle 3"/>
          <p:cNvSpPr/>
          <p:nvPr/>
        </p:nvSpPr>
        <p:spPr>
          <a:xfrm>
            <a:off x="467544" y="6309320"/>
            <a:ext cx="820891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Νευρολογία. Παθήσεις Περιφερικού Νευρικού Συστήματος.  Ε. Σταμπουλής, Αθήνα 2011</a:t>
            </a:r>
          </a:p>
        </p:txBody>
      </p:sp>
    </p:spTree>
    <p:extLst>
      <p:ext uri="{BB962C8B-B14F-4D97-AF65-F5344CB8AC3E}">
        <p14:creationId xmlns:p14="http://schemas.microsoft.com/office/powerpoint/2010/main" val="412293958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dirty="0"/>
              <a:t>Μετρίως προχωρημένη νόσος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853136"/>
          </a:xfrm>
        </p:spPr>
        <p:txBody>
          <a:bodyPr>
            <a:normAutofit fontScale="92500"/>
          </a:bodyPr>
          <a:lstStyle/>
          <a:p>
            <a:pPr algn="just">
              <a:lnSpc>
                <a:spcPct val="120000"/>
              </a:lnSpc>
            </a:pPr>
            <a:r>
              <a:rPr lang="el-GR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Επώδυνη περιφερική συμμετρική αισθητική νευροπάθεια</a:t>
            </a:r>
          </a:p>
          <a:p>
            <a:pPr algn="just">
              <a:lnSpc>
                <a:spcPct val="120000"/>
              </a:lnSpc>
            </a:pPr>
            <a:r>
              <a:rPr lang="el-GR" dirty="0">
                <a:latin typeface="Calibri" panose="020F0502020204030204" pitchFamily="34" charset="0"/>
                <a:cs typeface="Calibri" panose="020F0502020204030204" pitchFamily="34" charset="0"/>
              </a:rPr>
              <a:t>Αξονική νευροπάθεια στο 85 % των περιπτώσεων</a:t>
            </a:r>
          </a:p>
          <a:p>
            <a:pPr algn="just">
              <a:lnSpc>
                <a:spcPct val="120000"/>
              </a:lnSpc>
            </a:pPr>
            <a:r>
              <a:rPr lang="el-GR" dirty="0">
                <a:latin typeface="Calibri" panose="020F0502020204030204" pitchFamily="34" charset="0"/>
                <a:cs typeface="Calibri" panose="020F0502020204030204" pitchFamily="34" charset="0"/>
              </a:rPr>
              <a:t>Το ΕΝΥ έχει αυξημένο λεύκωμα και λευκοκυττάρωση</a:t>
            </a:r>
          </a:p>
          <a:p>
            <a:pPr algn="just">
              <a:lnSpc>
                <a:spcPct val="120000"/>
              </a:lnSpc>
            </a:pPr>
            <a:r>
              <a:rPr lang="el-GR" dirty="0">
                <a:latin typeface="Calibri" panose="020F0502020204030204" pitchFamily="34" charset="0"/>
                <a:cs typeface="Calibri" panose="020F0502020204030204" pitchFamily="34" charset="0"/>
              </a:rPr>
              <a:t>Ιστολογικά εμφανίζονται διηθήσεις 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CD8</a:t>
            </a:r>
          </a:p>
          <a:p>
            <a:pPr algn="just">
              <a:lnSpc>
                <a:spcPct val="120000"/>
              </a:lnSpc>
            </a:pPr>
            <a:r>
              <a:rPr lang="el-GR" dirty="0">
                <a:latin typeface="Calibri" panose="020F0502020204030204" pitchFamily="34" charset="0"/>
                <a:cs typeface="Calibri" panose="020F0502020204030204" pitchFamily="34" charset="0"/>
              </a:rPr>
              <a:t>Η θεραπεία με </a:t>
            </a: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HAART</a:t>
            </a:r>
            <a:r>
              <a:rPr lang="el-GR" dirty="0">
                <a:latin typeface="Calibri" panose="020F0502020204030204" pitchFamily="34" charset="0"/>
                <a:cs typeface="Calibri" panose="020F0502020204030204" pitchFamily="34" charset="0"/>
              </a:rPr>
              <a:t> είναι συνήθως αποτελεσματική</a:t>
            </a:r>
          </a:p>
          <a:p>
            <a:pPr algn="just">
              <a:lnSpc>
                <a:spcPct val="120000"/>
              </a:lnSpc>
            </a:pPr>
            <a:r>
              <a:rPr lang="el-GR" dirty="0">
                <a:latin typeface="Calibri" panose="020F0502020204030204" pitchFamily="34" charset="0"/>
                <a:cs typeface="Calibri" panose="020F0502020204030204" pitchFamily="34" charset="0"/>
              </a:rPr>
              <a:t>Σε μη ανταπόκριση μπορεί να χορηγηθεί </a:t>
            </a:r>
            <a:r>
              <a:rPr lang="el-GR" b="1" dirty="0" err="1">
                <a:latin typeface="Calibri" panose="020F0502020204030204" pitchFamily="34" charset="0"/>
                <a:cs typeface="Calibri" panose="020F0502020204030204" pitchFamily="34" charset="0"/>
              </a:rPr>
              <a:t>πρεδνιζόνη</a:t>
            </a:r>
            <a:r>
              <a:rPr lang="el-GR" dirty="0">
                <a:latin typeface="Calibri" panose="020F0502020204030204" pitchFamily="34" charset="0"/>
                <a:cs typeface="Calibri" panose="020F0502020204030204" pitchFamily="34" charset="0"/>
              </a:rPr>
              <a:t> για μικρό χρονικό διάστημα</a:t>
            </a:r>
          </a:p>
        </p:txBody>
      </p:sp>
    </p:spTree>
    <p:extLst>
      <p:ext uri="{BB962C8B-B14F-4D97-AF65-F5344CB8AC3E}">
        <p14:creationId xmlns:p14="http://schemas.microsoft.com/office/powerpoint/2010/main" val="143532888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dirty="0"/>
              <a:t>Μετρίως προχωρημένη νόσος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just">
              <a:lnSpc>
                <a:spcPct val="150000"/>
              </a:lnSpc>
            </a:pPr>
            <a:r>
              <a:rPr lang="el-GR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Συφιλιδική </a:t>
            </a:r>
            <a:r>
              <a:rPr lang="el-GR" b="1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πολυριζοπάθεια</a:t>
            </a:r>
            <a:r>
              <a:rPr lang="el-GR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el-GR" dirty="0">
                <a:latin typeface="Calibri" panose="020F0502020204030204" pitchFamily="34" charset="0"/>
                <a:cs typeface="Calibri" panose="020F0502020204030204" pitchFamily="34" charset="0"/>
              </a:rPr>
              <a:t>Σπάνια, συνήθως πρόκειται για συφιλιδική μηνιγγίτιδα με διηθήσεις ριζών</a:t>
            </a:r>
          </a:p>
          <a:p>
            <a:pPr algn="just">
              <a:lnSpc>
                <a:spcPct val="150000"/>
              </a:lnSpc>
            </a:pPr>
            <a:r>
              <a:rPr lang="el-GR" dirty="0">
                <a:latin typeface="Calibri" panose="020F0502020204030204" pitchFamily="34" charset="0"/>
                <a:cs typeface="Calibri" panose="020F0502020204030204" pitchFamily="34" charset="0"/>
              </a:rPr>
              <a:t>Ασύμμετρη, με περιφερική αδυναμία, κατάργηση αισθητικότητας, προοδευτικά αυξανόμενο πόνο </a:t>
            </a:r>
          </a:p>
        </p:txBody>
      </p:sp>
      <p:sp>
        <p:nvSpPr>
          <p:cNvPr id="4" name="Rectangle 3"/>
          <p:cNvSpPr/>
          <p:nvPr/>
        </p:nvSpPr>
        <p:spPr>
          <a:xfrm>
            <a:off x="467544" y="6309320"/>
            <a:ext cx="820891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Νευρολογία. Παθήσεις Περιφερικού Νευρικού Συστήματος.  Ε. Σταμπουλής, Αθήνα 2011</a:t>
            </a:r>
          </a:p>
        </p:txBody>
      </p:sp>
    </p:spTree>
    <p:extLst>
      <p:ext uri="{BB962C8B-B14F-4D97-AF65-F5344CB8AC3E}">
        <p14:creationId xmlns:p14="http://schemas.microsoft.com/office/powerpoint/2010/main" val="290489868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dirty="0"/>
              <a:t>Μετρίως προχωρημένη νόσος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l-GR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Νευροπάθεια από ηπατίτιδα </a:t>
            </a:r>
            <a:r>
              <a:rPr lang="en-US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</a:t>
            </a:r>
          </a:p>
          <a:p>
            <a:pPr algn="just">
              <a:lnSpc>
                <a:spcPct val="150000"/>
              </a:lnSpc>
            </a:pPr>
            <a:r>
              <a:rPr lang="el-GR" dirty="0">
                <a:latin typeface="Calibri" panose="020F0502020204030204" pitchFamily="34" charset="0"/>
                <a:cs typeface="Calibri" panose="020F0502020204030204" pitchFamily="34" charset="0"/>
              </a:rPr>
              <a:t>Η ηπατίτιδα 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C</a:t>
            </a:r>
            <a:r>
              <a:rPr lang="el-GR" dirty="0">
                <a:latin typeface="Calibri" panose="020F0502020204030204" pitchFamily="34" charset="0"/>
                <a:cs typeface="Calibri" panose="020F0502020204030204" pitchFamily="34" charset="0"/>
              </a:rPr>
              <a:t> μπορεί να προκαλέσει </a:t>
            </a:r>
            <a:r>
              <a:rPr lang="el-GR" b="1" dirty="0">
                <a:latin typeface="Calibri" panose="020F0502020204030204" pitchFamily="34" charset="0"/>
                <a:cs typeface="Calibri" panose="020F0502020204030204" pitchFamily="34" charset="0"/>
              </a:rPr>
              <a:t>νευροπάθεια, εγκεφαλίτιδα </a:t>
            </a:r>
            <a:r>
              <a:rPr lang="el-GR" dirty="0">
                <a:latin typeface="Calibri" panose="020F0502020204030204" pitchFamily="34" charset="0"/>
                <a:cs typeface="Calibri" panose="020F0502020204030204" pitchFamily="34" charset="0"/>
              </a:rPr>
              <a:t>και </a:t>
            </a:r>
            <a:r>
              <a:rPr lang="el-GR" b="1" dirty="0">
                <a:latin typeface="Calibri" panose="020F0502020204030204" pitchFamily="34" charset="0"/>
                <a:cs typeface="Calibri" panose="020F0502020204030204" pitchFamily="34" charset="0"/>
              </a:rPr>
              <a:t>μυελίτιδα</a:t>
            </a:r>
          </a:p>
          <a:p>
            <a:pPr algn="just">
              <a:lnSpc>
                <a:spcPct val="150000"/>
              </a:lnSpc>
            </a:pPr>
            <a:r>
              <a:rPr lang="el-GR" dirty="0">
                <a:latin typeface="Calibri" panose="020F0502020204030204" pitchFamily="34" charset="0"/>
                <a:cs typeface="Calibri" panose="020F0502020204030204" pitchFamily="34" charset="0"/>
              </a:rPr>
              <a:t>Η σύγχρονη λοίμωξη με 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HIV  </a:t>
            </a:r>
            <a:r>
              <a:rPr lang="el-GR" dirty="0">
                <a:latin typeface="Calibri" panose="020F0502020204030204" pitchFamily="34" charset="0"/>
                <a:cs typeface="Calibri" panose="020F0502020204030204" pitchFamily="34" charset="0"/>
              </a:rPr>
              <a:t>μπορεί να αυξάνει τη συχνότητα εμφάνισης νευροπάθειας από ηπατίτιδα 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C</a:t>
            </a:r>
            <a:r>
              <a:rPr lang="el-GR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4" name="Rectangle 3"/>
          <p:cNvSpPr/>
          <p:nvPr/>
        </p:nvSpPr>
        <p:spPr>
          <a:xfrm>
            <a:off x="467544" y="6309320"/>
            <a:ext cx="820891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Νευρολογία. Παθήσεις Περιφερικού Νευρικού Συστήματος.  Ε. Σταμπουλής, Αθήνα 2011</a:t>
            </a:r>
          </a:p>
        </p:txBody>
      </p:sp>
    </p:spTree>
    <p:extLst>
      <p:ext uri="{BB962C8B-B14F-4D97-AF65-F5344CB8AC3E}">
        <p14:creationId xmlns:p14="http://schemas.microsoft.com/office/powerpoint/2010/main" val="290489868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dirty="0"/>
              <a:t>Μετρίως προχωρημένη νόσος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pPr algn="just"/>
            <a:r>
              <a:rPr lang="el-GR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Νευροπάθεια από ηπατίτιδα </a:t>
            </a:r>
            <a:r>
              <a:rPr lang="en-US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</a:t>
            </a:r>
            <a:endParaRPr lang="el-GR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el-GR" dirty="0">
                <a:latin typeface="Calibri" panose="020F0502020204030204" pitchFamily="34" charset="0"/>
                <a:cs typeface="Calibri" panose="020F0502020204030204" pitchFamily="34" charset="0"/>
              </a:rPr>
              <a:t>Δύο κλινικές μορφές</a:t>
            </a:r>
          </a:p>
          <a:p>
            <a:pPr marL="0" indent="0" algn="just">
              <a:buNone/>
            </a:pPr>
            <a:r>
              <a:rPr lang="el-GR" dirty="0">
                <a:latin typeface="Calibri" panose="020F0502020204030204" pitchFamily="34" charset="0"/>
                <a:cs typeface="Calibri" panose="020F0502020204030204" pitchFamily="34" charset="0"/>
              </a:rPr>
              <a:t>     Α. Συμμετρική περιφερική αισθητική νευροπάθεια </a:t>
            </a:r>
          </a:p>
          <a:p>
            <a:pPr marL="0" indent="0" algn="just">
              <a:buNone/>
            </a:pPr>
            <a:r>
              <a:rPr lang="el-GR" dirty="0">
                <a:latin typeface="Calibri" panose="020F0502020204030204" pitchFamily="34" charset="0"/>
                <a:cs typeface="Calibri" panose="020F0502020204030204" pitchFamily="34" charset="0"/>
              </a:rPr>
              <a:t>     Β. Πολλαπλή μονονευρίτιδα</a:t>
            </a:r>
          </a:p>
          <a:p>
            <a:pPr algn="just"/>
            <a:r>
              <a:rPr lang="el-GR" dirty="0">
                <a:latin typeface="Calibri" panose="020F0502020204030204" pitchFamily="34" charset="0"/>
                <a:cs typeface="Calibri" panose="020F0502020204030204" pitchFamily="34" charset="0"/>
              </a:rPr>
              <a:t>Συχνή η εμφάνιση εγκεφαλοπάθειας ή νεφρωσικού συνδρόμου</a:t>
            </a:r>
          </a:p>
          <a:p>
            <a:pPr algn="just"/>
            <a:r>
              <a:rPr lang="el-GR" dirty="0">
                <a:latin typeface="Calibri" panose="020F0502020204030204" pitchFamily="34" charset="0"/>
                <a:cs typeface="Calibri" panose="020F0502020204030204" pitchFamily="34" charset="0"/>
              </a:rPr>
              <a:t>Κορτικοστεροειδή, ιντερφερόνη – α, ριμπαβιρίνη</a:t>
            </a:r>
          </a:p>
          <a:p>
            <a:pPr algn="just"/>
            <a:r>
              <a:rPr lang="el-GR" b="1" dirty="0">
                <a:latin typeface="Calibri" panose="020F0502020204030204" pitchFamily="34" charset="0"/>
                <a:cs typeface="Calibri" panose="020F0502020204030204" pitchFamily="34" charset="0"/>
              </a:rPr>
              <a:t>Συχνά η </a:t>
            </a: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HAART </a:t>
            </a:r>
            <a:r>
              <a:rPr lang="el-GR" b="1" dirty="0">
                <a:latin typeface="Calibri" panose="020F0502020204030204" pitchFamily="34" charset="0"/>
                <a:cs typeface="Calibri" panose="020F0502020204030204" pitchFamily="34" charset="0"/>
              </a:rPr>
              <a:t>διακόπτεται λόγω της μεγάλης συνεργικής δράσης στη λειτουργία των μιτοχονδρίων</a:t>
            </a:r>
            <a:endParaRPr lang="en-US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67544" y="6309320"/>
            <a:ext cx="820891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Νευρολογία. Παθήσεις Περιφερικού Νευρικού Συστήματος.  Ε. Σταμπουλής, Αθήνα 2011</a:t>
            </a:r>
          </a:p>
        </p:txBody>
      </p:sp>
    </p:spTree>
    <p:extLst>
      <p:ext uri="{BB962C8B-B14F-4D97-AF65-F5344CB8AC3E}">
        <p14:creationId xmlns:p14="http://schemas.microsoft.com/office/powerpoint/2010/main" val="325843273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dirty="0"/>
              <a:t>Μετρίως προχωρημένη νόσος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sz="quarter" idx="1"/>
          </p:nvPr>
        </p:nvSpPr>
        <p:spPr>
          <a:xfrm>
            <a:off x="179512" y="1589567"/>
            <a:ext cx="4316288" cy="4572000"/>
          </a:xfrm>
        </p:spPr>
        <p:txBody>
          <a:bodyPr>
            <a:normAutofit fontScale="85000" lnSpcReduction="20000"/>
          </a:bodyPr>
          <a:lstStyle/>
          <a:p>
            <a:pPr algn="just">
              <a:lnSpc>
                <a:spcPct val="200000"/>
              </a:lnSpc>
            </a:pPr>
            <a:r>
              <a:rPr lang="el-GR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Νευροπάθεια από </a:t>
            </a:r>
            <a:r>
              <a:rPr lang="en-US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HTLV – 1</a:t>
            </a:r>
          </a:p>
          <a:p>
            <a:pPr algn="just">
              <a:lnSpc>
                <a:spcPct val="200000"/>
              </a:lnSpc>
            </a:pPr>
            <a:r>
              <a:rPr lang="el-GR" b="1" dirty="0">
                <a:latin typeface="Calibri" panose="020F0502020204030204" pitchFamily="34" charset="0"/>
                <a:cs typeface="Calibri" panose="020F0502020204030204" pitchFamily="34" charset="0"/>
              </a:rPr>
              <a:t>Μυελοπάθεια</a:t>
            </a:r>
          </a:p>
          <a:p>
            <a:pPr algn="just">
              <a:lnSpc>
                <a:spcPct val="200000"/>
              </a:lnSpc>
            </a:pPr>
            <a:r>
              <a:rPr lang="el-GR" dirty="0">
                <a:latin typeface="Calibri" panose="020F0502020204030204" pitchFamily="34" charset="0"/>
                <a:cs typeface="Calibri" panose="020F0502020204030204" pitchFamily="34" charset="0"/>
              </a:rPr>
              <a:t>Ήπια αισθητικοκινητική νευροπάθεια, σε συνδυασμό με </a:t>
            </a:r>
            <a:r>
              <a:rPr lang="el-GR" dirty="0" err="1">
                <a:latin typeface="Calibri" panose="020F0502020204030204" pitchFamily="34" charset="0"/>
                <a:cs typeface="Calibri" panose="020F0502020204030204" pitchFamily="34" charset="0"/>
              </a:rPr>
              <a:t>σφιγκτηριακές</a:t>
            </a:r>
            <a:r>
              <a:rPr lang="el-GR" dirty="0">
                <a:latin typeface="Calibri" panose="020F0502020204030204" pitchFamily="34" charset="0"/>
                <a:cs typeface="Calibri" panose="020F0502020204030204" pitchFamily="34" charset="0"/>
              </a:rPr>
              <a:t> διαταραχές και μυελοπάθεια </a:t>
            </a:r>
          </a:p>
        </p:txBody>
      </p:sp>
      <p:pic>
        <p:nvPicPr>
          <p:cNvPr id="1026" name="Picture 2" descr="C:\Users\Chrysa\Desktop\Cervical-spinal-cord-MRI-findings-in-HTLV-1-infection-A-Sagittal-STIR-and-B-axial.png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5251" y="1589088"/>
            <a:ext cx="3045797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0489868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dirty="0"/>
              <a:t>Μετρίως προχωρημένη νόσος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200000"/>
              </a:lnSpc>
            </a:pPr>
            <a:r>
              <a:rPr lang="el-GR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Νόσος του κινητικού νευρώνα</a:t>
            </a:r>
            <a:endParaRPr lang="en-US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098" name="Picture 2" descr="C:\Users\Chrysa\Desktop\images (2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749" y="2708920"/>
            <a:ext cx="4406889" cy="3672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Chrysa\Desktop\images (1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1017" y="3068960"/>
            <a:ext cx="4080453" cy="2448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082304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u-HU" altLang="el-GR" b="1" dirty="0">
                <a:latin typeface="Calibri" panose="020F0502020204030204" pitchFamily="34" charset="0"/>
                <a:cs typeface="Calibri" panose="020F0502020204030204" pitchFamily="34" charset="0"/>
              </a:rPr>
              <a:t>ALS symptoms</a:t>
            </a:r>
          </a:p>
        </p:txBody>
      </p:sp>
      <p:pic>
        <p:nvPicPr>
          <p:cNvPr id="51203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688" y="1714500"/>
            <a:ext cx="3524250" cy="262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04" name="Picture 7" descr="Per1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9" t="1871" r="1399" b="1871"/>
          <a:stretch>
            <a:fillRect/>
          </a:stretch>
        </p:blipFill>
        <p:spPr bwMode="auto">
          <a:xfrm>
            <a:off x="1500188" y="4714875"/>
            <a:ext cx="2495550" cy="186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05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6438" y="1857375"/>
            <a:ext cx="2324100" cy="474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0117541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b="1" dirty="0"/>
              <a:t>Νευροπάθειες προχωρημένης νόσου από </a:t>
            </a: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HIV</a:t>
            </a:r>
            <a:endParaRPr lang="el-GR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Θέση περιεχομένου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just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CD4 </a:t>
            </a:r>
            <a:r>
              <a:rPr lang="en-US" dirty="0">
                <a:latin typeface="Calibri" panose="020F0502020204030204" pitchFamily="34" charset="0"/>
                <a:ea typeface="Verdana"/>
                <a:cs typeface="Calibri" panose="020F0502020204030204" pitchFamily="34" charset="0"/>
              </a:rPr>
              <a:t>꞉</a:t>
            </a:r>
            <a:r>
              <a:rPr lang="el-GR" dirty="0">
                <a:latin typeface="Calibri" panose="020F0502020204030204" pitchFamily="34" charset="0"/>
                <a:ea typeface="Verdana"/>
                <a:cs typeface="Calibri" panose="020F0502020204030204" pitchFamily="34" charset="0"/>
              </a:rPr>
              <a:t> </a:t>
            </a:r>
            <a:r>
              <a:rPr lang="en-US" dirty="0">
                <a:latin typeface="Calibri" panose="020F0502020204030204" pitchFamily="34" charset="0"/>
                <a:ea typeface="Verdana"/>
                <a:cs typeface="Calibri" panose="020F0502020204030204" pitchFamily="34" charset="0"/>
              </a:rPr>
              <a:t>&lt; </a:t>
            </a:r>
            <a:r>
              <a:rPr lang="el-GR" dirty="0">
                <a:latin typeface="Calibri" panose="020F0502020204030204" pitchFamily="34" charset="0"/>
                <a:ea typeface="Verdana"/>
                <a:cs typeface="Calibri" panose="020F0502020204030204" pitchFamily="34" charset="0"/>
              </a:rPr>
              <a:t>200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/</a:t>
            </a:r>
            <a:r>
              <a:rPr lang="el-GR" dirty="0">
                <a:latin typeface="Calibri" panose="020F0502020204030204" pitchFamily="34" charset="0"/>
                <a:cs typeface="Calibri" panose="020F0502020204030204" pitchFamily="34" charset="0"/>
              </a:rPr>
              <a:t>μ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l</a:t>
            </a:r>
          </a:p>
          <a:p>
            <a:pPr algn="just"/>
            <a:r>
              <a:rPr lang="el-GR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Περιφερική συμμετρική νευροπάθεια</a:t>
            </a:r>
          </a:p>
          <a:p>
            <a:pPr algn="just"/>
            <a:r>
              <a:rPr lang="el-GR" dirty="0">
                <a:latin typeface="Calibri" panose="020F0502020204030204" pitchFamily="34" charset="0"/>
                <a:cs typeface="Calibri" panose="020F0502020204030204" pitchFamily="34" charset="0"/>
              </a:rPr>
              <a:t>Η συχνότερη νευροπάθεια, ειδικά στα τελικά στάδια της νόσου</a:t>
            </a:r>
          </a:p>
          <a:p>
            <a:pPr algn="just"/>
            <a:r>
              <a:rPr lang="el-GR" dirty="0">
                <a:latin typeface="Calibri" panose="020F0502020204030204" pitchFamily="34" charset="0"/>
                <a:cs typeface="Calibri" panose="020F0502020204030204" pitchFamily="34" charset="0"/>
              </a:rPr>
              <a:t>Δυσαισθησίες, παραισθησίες, αιμωδίες, μείωση της αισθητικότητας του πόνου, της θερμοκρασίας και της παλλαισθησίας, αρχικά στους άκρους πόδες και μετά στις άκρες χείρες</a:t>
            </a:r>
          </a:p>
          <a:p>
            <a:pPr algn="just"/>
            <a:r>
              <a:rPr lang="el-GR" dirty="0">
                <a:latin typeface="Calibri" panose="020F0502020204030204" pitchFamily="34" charset="0"/>
                <a:cs typeface="Calibri" panose="020F0502020204030204" pitchFamily="34" charset="0"/>
              </a:rPr>
              <a:t>Κατηργημένα αχίλλεια αντανακλαστικά</a:t>
            </a:r>
          </a:p>
        </p:txBody>
      </p:sp>
      <p:sp>
        <p:nvSpPr>
          <p:cNvPr id="4" name="Rectangle 3"/>
          <p:cNvSpPr/>
          <p:nvPr/>
        </p:nvSpPr>
        <p:spPr>
          <a:xfrm>
            <a:off x="467544" y="6309320"/>
            <a:ext cx="820891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Νευρολογία. Παθήσεις Περιφερικού Νευρικού Συστήματος.  Ε. Σταμπουλής, Αθήνα 2011</a:t>
            </a:r>
          </a:p>
        </p:txBody>
      </p:sp>
    </p:spTree>
    <p:extLst>
      <p:ext uri="{BB962C8B-B14F-4D97-AF65-F5344CB8AC3E}">
        <p14:creationId xmlns:p14="http://schemas.microsoft.com/office/powerpoint/2010/main" val="411267384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l-GR" sz="3600" b="1" dirty="0">
                <a:latin typeface="Calibri" panose="020F0502020204030204" pitchFamily="34" charset="0"/>
                <a:cs typeface="Calibri" panose="020F0502020204030204" pitchFamily="34" charset="0"/>
              </a:rPr>
              <a:t>Περιφερική συμμετρική νευροπάθεια</a:t>
            </a:r>
            <a:br>
              <a:rPr lang="el-GR" sz="36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l-GR" sz="3600" b="1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just"/>
            <a:r>
              <a:rPr lang="el-GR" dirty="0"/>
              <a:t>ΗΜΓ</a:t>
            </a:r>
            <a:r>
              <a:rPr lang="el-GR" dirty="0">
                <a:ea typeface="Verdana"/>
              </a:rPr>
              <a:t>꞉ αξονική, συμμετρική αισθητικοκινητική νευροπάθεια </a:t>
            </a:r>
          </a:p>
          <a:p>
            <a:pPr algn="just"/>
            <a:r>
              <a:rPr lang="el-GR" b="1" dirty="0">
                <a:ea typeface="Verdana"/>
              </a:rPr>
              <a:t>Πολλοί ασθενείς εμφανίζουν πόνο που εμποδίζει τη βάδιση</a:t>
            </a:r>
          </a:p>
          <a:p>
            <a:pPr algn="just"/>
            <a:r>
              <a:rPr lang="el-GR" dirty="0">
                <a:ea typeface="Verdana"/>
              </a:rPr>
              <a:t>Συχνά συνυπάρχει μυελοπάθεια</a:t>
            </a:r>
          </a:p>
          <a:p>
            <a:pPr algn="just"/>
            <a:r>
              <a:rPr lang="el-GR" b="1" dirty="0">
                <a:ea typeface="Verdana"/>
              </a:rPr>
              <a:t>Νευροπάθεια των λεπτών ινών με διατήρηση των αντανακλαστικών</a:t>
            </a:r>
          </a:p>
          <a:p>
            <a:pPr algn="just"/>
            <a:endParaRPr lang="el-GR" dirty="0">
              <a:ea typeface="Verdana"/>
            </a:endParaRPr>
          </a:p>
          <a:p>
            <a:pPr algn="just"/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56627073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l-GR" sz="3600" b="1" dirty="0">
                <a:latin typeface="Calibri" panose="020F0502020204030204" pitchFamily="34" charset="0"/>
                <a:cs typeface="Calibri" panose="020F0502020204030204" pitchFamily="34" charset="0"/>
              </a:rPr>
              <a:t>Περιφερική συμμετρική νευροπάθεια</a:t>
            </a:r>
            <a:br>
              <a:rPr lang="el-GR" sz="36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l-GR" sz="3600" b="1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just"/>
            <a:r>
              <a:rPr lang="el-GR" dirty="0"/>
              <a:t>Παράγοντες κινδύνου</a:t>
            </a:r>
          </a:p>
          <a:p>
            <a:pPr algn="just"/>
            <a:r>
              <a:rPr lang="el-GR" dirty="0"/>
              <a:t>1. Ηλικία</a:t>
            </a:r>
          </a:p>
          <a:p>
            <a:pPr algn="just"/>
            <a:r>
              <a:rPr lang="el-GR" dirty="0"/>
              <a:t>2. </a:t>
            </a:r>
            <a:r>
              <a:rPr lang="el-GR" dirty="0" err="1"/>
              <a:t>Αντιρετροϊκή</a:t>
            </a:r>
            <a:r>
              <a:rPr lang="el-GR" dirty="0"/>
              <a:t> θεραπεία</a:t>
            </a:r>
          </a:p>
          <a:p>
            <a:pPr algn="just"/>
            <a:r>
              <a:rPr lang="el-GR" dirty="0"/>
              <a:t>3. Βαρύτητα της λοίμωξης από 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HIV (</a:t>
            </a:r>
            <a:r>
              <a:rPr lang="el-GR" dirty="0">
                <a:latin typeface="Calibri" panose="020F0502020204030204" pitchFamily="34" charset="0"/>
                <a:cs typeface="Calibri" panose="020F0502020204030204" pitchFamily="34" charset="0"/>
              </a:rPr>
              <a:t>χαμηλός αριθμός από 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CD4)</a:t>
            </a:r>
            <a:r>
              <a:rPr lang="el-GR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algn="just"/>
            <a:r>
              <a:rPr lang="el-GR" dirty="0">
                <a:latin typeface="Calibri" panose="020F0502020204030204" pitchFamily="34" charset="0"/>
                <a:cs typeface="Calibri" panose="020F0502020204030204" pitchFamily="34" charset="0"/>
              </a:rPr>
              <a:t>4. Σακχαρώδης διαβήτης</a:t>
            </a:r>
          </a:p>
          <a:p>
            <a:pPr algn="just"/>
            <a:r>
              <a:rPr lang="el-GR" dirty="0">
                <a:latin typeface="Calibri" panose="020F0502020204030204" pitchFamily="34" charset="0"/>
                <a:cs typeface="Calibri" panose="020F0502020204030204" pitchFamily="34" charset="0"/>
              </a:rPr>
              <a:t>5. Αλκοόλ</a:t>
            </a:r>
          </a:p>
          <a:p>
            <a:pPr algn="just"/>
            <a:r>
              <a:rPr lang="el-GR" dirty="0">
                <a:latin typeface="Calibri" panose="020F0502020204030204" pitchFamily="34" charset="0"/>
                <a:cs typeface="Calibri" panose="020F0502020204030204" pitchFamily="34" charset="0"/>
              </a:rPr>
              <a:t>6. Χαμηλή αιμοσφαιρίνη</a:t>
            </a:r>
          </a:p>
        </p:txBody>
      </p:sp>
    </p:spTree>
    <p:extLst>
      <p:ext uri="{BB962C8B-B14F-4D97-AF65-F5344CB8AC3E}">
        <p14:creationId xmlns:p14="http://schemas.microsoft.com/office/powerpoint/2010/main" val="107758085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l-GR" sz="3600" b="1" dirty="0">
                <a:latin typeface="Calibri" panose="020F0502020204030204" pitchFamily="34" charset="0"/>
                <a:cs typeface="Calibri" panose="020F0502020204030204" pitchFamily="34" charset="0"/>
              </a:rPr>
              <a:t>Αυτόνομη νευροπάθεια</a:t>
            </a:r>
            <a:br>
              <a:rPr lang="el-GR" sz="36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l-GR" sz="3600" b="1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just">
              <a:lnSpc>
                <a:spcPct val="150000"/>
              </a:lnSpc>
            </a:pPr>
            <a:r>
              <a:rPr lang="el-GR" dirty="0"/>
              <a:t>Εμφανίζεται στο 12% των ασθενών</a:t>
            </a:r>
          </a:p>
          <a:p>
            <a:pPr algn="just">
              <a:lnSpc>
                <a:spcPct val="150000"/>
              </a:lnSpc>
            </a:pPr>
            <a:r>
              <a:rPr lang="el-GR" dirty="0" err="1"/>
              <a:t>Ορθοστατική</a:t>
            </a:r>
            <a:r>
              <a:rPr lang="el-GR" dirty="0"/>
              <a:t> υπόταση, συγκοπή, </a:t>
            </a:r>
            <a:r>
              <a:rPr lang="el-GR" dirty="0" err="1"/>
              <a:t>παροξυσμική</a:t>
            </a:r>
            <a:r>
              <a:rPr lang="el-GR" dirty="0"/>
              <a:t> υπέρταση, </a:t>
            </a:r>
            <a:r>
              <a:rPr lang="el-GR" dirty="0" err="1"/>
              <a:t>γαστροπάρεση</a:t>
            </a:r>
            <a:endParaRPr lang="el-GR" dirty="0"/>
          </a:p>
          <a:p>
            <a:pPr algn="just">
              <a:lnSpc>
                <a:spcPct val="150000"/>
              </a:lnSpc>
            </a:pPr>
            <a:r>
              <a:rPr lang="el-GR" dirty="0"/>
              <a:t>Μπορεί να συνδυάζεται με περιφερική νευροπάθεια ή να είναι μεμονωμένη</a:t>
            </a:r>
          </a:p>
        </p:txBody>
      </p:sp>
    </p:spTree>
    <p:extLst>
      <p:ext uri="{BB962C8B-B14F-4D97-AF65-F5344CB8AC3E}">
        <p14:creationId xmlns:p14="http://schemas.microsoft.com/office/powerpoint/2010/main" val="107758085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l-GR" sz="3600" b="1" dirty="0"/>
              <a:t>Νευροπάθεια από </a:t>
            </a:r>
            <a:r>
              <a:rPr lang="el-GR" sz="3600" b="1" dirty="0" err="1"/>
              <a:t>κυτταρομεγαλοϊό</a:t>
            </a:r>
            <a:endParaRPr lang="el-GR" sz="3600" b="1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sz="quarter" idx="1"/>
          </p:nvPr>
        </p:nvSpPr>
        <p:spPr>
          <a:xfrm>
            <a:off x="395536" y="1589567"/>
            <a:ext cx="4100264" cy="4572000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el-GR" dirty="0"/>
              <a:t>Αποτελεί τη συχνότερη ιογενή ευκαιριακή λοίμωξη  </a:t>
            </a:r>
          </a:p>
          <a:p>
            <a:pPr algn="just"/>
            <a:r>
              <a:rPr lang="el-GR" dirty="0"/>
              <a:t>Εμφανίζεται στο 15-35% των ασθενών</a:t>
            </a:r>
          </a:p>
          <a:p>
            <a:pPr algn="just"/>
            <a:r>
              <a:rPr lang="el-GR" dirty="0" err="1"/>
              <a:t>Πολυριζοπάθεια</a:t>
            </a:r>
            <a:r>
              <a:rPr lang="el-GR" dirty="0"/>
              <a:t>  (</a:t>
            </a:r>
            <a:r>
              <a:rPr lang="el-GR" b="1" dirty="0"/>
              <a:t>σύνδρομο </a:t>
            </a:r>
            <a:r>
              <a:rPr lang="el-GR" b="1" dirty="0" err="1"/>
              <a:t>ιππουρίδας</a:t>
            </a:r>
            <a:r>
              <a:rPr lang="el-GR" dirty="0"/>
              <a:t>) ή πολλαπλές </a:t>
            </a:r>
            <a:r>
              <a:rPr lang="el-GR" dirty="0" err="1"/>
              <a:t>μονονευροπάθειες</a:t>
            </a:r>
            <a:endParaRPr lang="el-GR" dirty="0"/>
          </a:p>
          <a:p>
            <a:pPr algn="just"/>
            <a:r>
              <a:rPr lang="el-GR" dirty="0"/>
              <a:t>Συχνά συνδυάζεται με </a:t>
            </a:r>
            <a:r>
              <a:rPr lang="el-GR" b="1" dirty="0" err="1"/>
              <a:t>αμφιβληστροειδίτιδα</a:t>
            </a:r>
            <a:endParaRPr lang="el-GR" b="1" dirty="0"/>
          </a:p>
          <a:p>
            <a:pPr algn="just"/>
            <a:endParaRPr lang="el-GR" dirty="0"/>
          </a:p>
          <a:p>
            <a:pPr algn="just"/>
            <a:endParaRPr lang="el-GR" dirty="0"/>
          </a:p>
          <a:p>
            <a:pPr algn="just"/>
            <a:endParaRPr lang="el-G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4114800" y="2971800"/>
                <a:ext cx="29848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l-GR" i="1" smtClean="0">
                          <a:latin typeface="Cambria Math"/>
                        </a:rPr>
                        <m:t>:</m:t>
                      </m:r>
                    </m:oMath>
                  </m:oMathPara>
                </a14:m>
                <a:endParaRPr lang="el-GR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14800" y="2971800"/>
                <a:ext cx="298480" cy="369332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l-G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6" name="Picture 2" descr="C:\Users\Chrysa\Desktop\ippourida-1.jpg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1737" y="1751013"/>
            <a:ext cx="3552825" cy="4248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7758085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l-GR" sz="3600" b="1" dirty="0"/>
              <a:t>Νευροπάθεια από </a:t>
            </a:r>
            <a:r>
              <a:rPr lang="el-GR" sz="3600" b="1" dirty="0" err="1"/>
              <a:t>κυτταρομεγαλοϊό</a:t>
            </a:r>
            <a:endParaRPr lang="el-GR" sz="3600" b="1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l-GR" dirty="0"/>
              <a:t>ΕΝΥ: πολυμορφφοπυρηνική λευκοκυττάρωση (&gt;200 κύτταρα/μ</a:t>
            </a:r>
            <a:r>
              <a:rPr lang="en-US" dirty="0"/>
              <a:t>l)</a:t>
            </a:r>
            <a:r>
              <a:rPr lang="el-GR" dirty="0"/>
              <a:t>, χαμηλό σάκχαρο, αυξημένο λεύκωμα </a:t>
            </a:r>
          </a:p>
          <a:p>
            <a:pPr algn="just">
              <a:lnSpc>
                <a:spcPct val="150000"/>
              </a:lnSpc>
            </a:pPr>
            <a:r>
              <a:rPr lang="el-GR" dirty="0"/>
              <a:t>Η ανίχνευση του 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CMV DNA </a:t>
            </a:r>
            <a:r>
              <a:rPr lang="el-GR" dirty="0">
                <a:latin typeface="Calibri" panose="020F0502020204030204" pitchFamily="34" charset="0"/>
                <a:cs typeface="Calibri" panose="020F0502020204030204" pitchFamily="34" charset="0"/>
              </a:rPr>
              <a:t>στο ΕΝΥ είναι θετική στο 90% των περιπτώσεων</a:t>
            </a:r>
          </a:p>
          <a:p>
            <a:pPr algn="just">
              <a:lnSpc>
                <a:spcPct val="150000"/>
              </a:lnSpc>
            </a:pPr>
            <a:r>
              <a:rPr lang="el-GR" dirty="0" err="1">
                <a:latin typeface="Calibri" panose="020F0502020204030204" pitchFamily="34" charset="0"/>
                <a:cs typeface="Calibri" panose="020F0502020204030204" pitchFamily="34" charset="0"/>
              </a:rPr>
              <a:t>Γκανσικλοβίρη</a:t>
            </a:r>
            <a:r>
              <a:rPr lang="el-GR" dirty="0">
                <a:latin typeface="Calibri" panose="020F0502020204030204" pitchFamily="34" charset="0"/>
                <a:cs typeface="Calibri" panose="020F0502020204030204" pitchFamily="34" charset="0"/>
              </a:rPr>
              <a:t> ή </a:t>
            </a:r>
            <a:r>
              <a:rPr lang="el-GR" dirty="0" err="1">
                <a:latin typeface="Calibri" panose="020F0502020204030204" pitchFamily="34" charset="0"/>
                <a:cs typeface="Calibri" panose="020F0502020204030204" pitchFamily="34" charset="0"/>
              </a:rPr>
              <a:t>φοσκαρνέτη</a:t>
            </a:r>
            <a:endParaRPr lang="el-G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endParaRPr lang="el-GR" dirty="0"/>
          </a:p>
          <a:p>
            <a:pPr algn="just"/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401596129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l-GR" sz="3600" b="1" dirty="0">
                <a:latin typeface="Calibri" panose="020F0502020204030204" pitchFamily="34" charset="0"/>
                <a:cs typeface="Calibri" panose="020F0502020204030204" pitchFamily="34" charset="0"/>
              </a:rPr>
              <a:t>Νευροπάθεια από </a:t>
            </a:r>
            <a:r>
              <a:rPr lang="el-GR" sz="3600" b="1" dirty="0" err="1">
                <a:latin typeface="Calibri" panose="020F0502020204030204" pitchFamily="34" charset="0"/>
                <a:cs typeface="Calibri" panose="020F0502020204030204" pitchFamily="34" charset="0"/>
              </a:rPr>
              <a:t>αντιρετροϊκά</a:t>
            </a:r>
            <a:r>
              <a:rPr lang="el-GR" sz="3600" b="1" dirty="0">
                <a:latin typeface="Calibri" panose="020F0502020204030204" pitchFamily="34" charset="0"/>
                <a:cs typeface="Calibri" panose="020F0502020204030204" pitchFamily="34" charset="0"/>
              </a:rPr>
              <a:t> φάρμακα – Νευροπάθεια </a:t>
            </a:r>
            <a:r>
              <a:rPr lang="el-GR" sz="3600" b="1" dirty="0" err="1">
                <a:latin typeface="Calibri" panose="020F0502020204030204" pitchFamily="34" charset="0"/>
                <a:cs typeface="Calibri" panose="020F0502020204030204" pitchFamily="34" charset="0"/>
              </a:rPr>
              <a:t>νουκλεοσίδης</a:t>
            </a:r>
            <a:br>
              <a:rPr lang="el-GR" sz="36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l-GR" sz="3600" b="1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just"/>
            <a:r>
              <a:rPr lang="el-GR" dirty="0"/>
              <a:t>Πρόκειται για οξεία περιφερική συμμετρική νευροπάθεια που δεν διακρίνεται από τη νευροπάθεια από τον 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HIV</a:t>
            </a:r>
          </a:p>
          <a:p>
            <a:pPr algn="just"/>
            <a:r>
              <a:rPr lang="el-GR" b="1" dirty="0">
                <a:latin typeface="Calibri" panose="020F0502020204030204" pitchFamily="34" charset="0"/>
                <a:cs typeface="Calibri" panose="020F0502020204030204" pitchFamily="34" charset="0"/>
              </a:rPr>
              <a:t>Χρονική συσχέτιση της εμφάνισης με την έναρξη της θεραπείας</a:t>
            </a:r>
          </a:p>
          <a:p>
            <a:pPr algn="just"/>
            <a:r>
              <a:rPr lang="el-GR" b="1" dirty="0">
                <a:latin typeface="Calibri" panose="020F0502020204030204" pitchFamily="34" charset="0"/>
                <a:cs typeface="Calibri" panose="020F0502020204030204" pitchFamily="34" charset="0"/>
              </a:rPr>
              <a:t>Αύξηση του γαλακτικού οξέος του αίματος </a:t>
            </a:r>
            <a:r>
              <a:rPr lang="el-GR" dirty="0">
                <a:latin typeface="Calibri" panose="020F0502020204030204" pitchFamily="34" charset="0"/>
                <a:cs typeface="Calibri" panose="020F0502020204030204" pitchFamily="34" charset="0"/>
              </a:rPr>
              <a:t>(δείκτης </a:t>
            </a:r>
            <a:r>
              <a:rPr lang="el-GR" dirty="0" err="1">
                <a:latin typeface="Calibri" panose="020F0502020204030204" pitchFamily="34" charset="0"/>
                <a:cs typeface="Calibri" panose="020F0502020204030204" pitchFamily="34" charset="0"/>
              </a:rPr>
              <a:t>μιτοχονδριακής</a:t>
            </a:r>
            <a:r>
              <a:rPr lang="el-GR" dirty="0">
                <a:latin typeface="Calibri" panose="020F0502020204030204" pitchFamily="34" charset="0"/>
                <a:cs typeface="Calibri" panose="020F0502020204030204" pitchFamily="34" charset="0"/>
              </a:rPr>
              <a:t> δυσλειτουργίας) σε ασθενείς με νευροπάθεια που παίρνουν </a:t>
            </a:r>
            <a:r>
              <a:rPr lang="el-GR" dirty="0" err="1">
                <a:latin typeface="Calibri" panose="020F0502020204030204" pitchFamily="34" charset="0"/>
                <a:cs typeface="Calibri" panose="020F0502020204030204" pitchFamily="34" charset="0"/>
              </a:rPr>
              <a:t>νουκλεοσίδη</a:t>
            </a:r>
            <a:r>
              <a:rPr lang="el-GR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4" name="Rectangle 3"/>
          <p:cNvSpPr/>
          <p:nvPr/>
        </p:nvSpPr>
        <p:spPr>
          <a:xfrm>
            <a:off x="467544" y="6309320"/>
            <a:ext cx="820891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Νευρολογία. Παθήσεις Περιφερικού Νευρικού Συστήματος.  Ε. Σταμπουλής, Αθήνα 2011</a:t>
            </a:r>
          </a:p>
        </p:txBody>
      </p:sp>
    </p:spTree>
    <p:extLst>
      <p:ext uri="{BB962C8B-B14F-4D97-AF65-F5344CB8AC3E}">
        <p14:creationId xmlns:p14="http://schemas.microsoft.com/office/powerpoint/2010/main" val="107758085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l-GR" sz="3600" b="1" dirty="0">
                <a:latin typeface="Calibri" panose="020F0502020204030204" pitchFamily="34" charset="0"/>
                <a:cs typeface="Calibri" panose="020F0502020204030204" pitchFamily="34" charset="0"/>
              </a:rPr>
              <a:t>Νευροπάθεια από </a:t>
            </a:r>
            <a:r>
              <a:rPr lang="el-GR" sz="3600" b="1" dirty="0" err="1">
                <a:latin typeface="Calibri" panose="020F0502020204030204" pitchFamily="34" charset="0"/>
                <a:cs typeface="Calibri" panose="020F0502020204030204" pitchFamily="34" charset="0"/>
              </a:rPr>
              <a:t>αντιρετροϊκά</a:t>
            </a:r>
            <a:r>
              <a:rPr lang="el-GR" sz="3600" b="1" dirty="0">
                <a:latin typeface="Calibri" panose="020F0502020204030204" pitchFamily="34" charset="0"/>
                <a:cs typeface="Calibri" panose="020F0502020204030204" pitchFamily="34" charset="0"/>
              </a:rPr>
              <a:t> φάρμακα – Νευροπάθεια </a:t>
            </a:r>
            <a:r>
              <a:rPr lang="el-GR" sz="3600" b="1" dirty="0" err="1">
                <a:latin typeface="Calibri" panose="020F0502020204030204" pitchFamily="34" charset="0"/>
                <a:cs typeface="Calibri" panose="020F0502020204030204" pitchFamily="34" charset="0"/>
              </a:rPr>
              <a:t>νουκλεοσίδης</a:t>
            </a:r>
            <a:br>
              <a:rPr lang="el-GR" sz="36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l-GR" sz="3600" b="1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l-GR" dirty="0" err="1">
                <a:latin typeface="Calibri" panose="020F0502020204030204" pitchFamily="34" charset="0"/>
                <a:cs typeface="Calibri" panose="020F0502020204030204" pitchFamily="34" charset="0"/>
              </a:rPr>
              <a:t>Σταβουδίνη</a:t>
            </a:r>
            <a:r>
              <a:rPr lang="el-GR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l-GR" dirty="0" err="1">
                <a:latin typeface="Calibri" panose="020F0502020204030204" pitchFamily="34" charset="0"/>
                <a:cs typeface="Calibri" panose="020F0502020204030204" pitchFamily="34" charset="0"/>
              </a:rPr>
              <a:t>διδανοσίνη</a:t>
            </a:r>
            <a:r>
              <a:rPr lang="el-GR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l-GR" dirty="0" err="1">
                <a:latin typeface="Calibri" panose="020F0502020204030204" pitchFamily="34" charset="0"/>
                <a:cs typeface="Calibri" panose="020F0502020204030204" pitchFamily="34" charset="0"/>
              </a:rPr>
              <a:t>ζαλσιταβίνη</a:t>
            </a:r>
            <a:endParaRPr lang="el-G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l-GR" dirty="0">
                <a:latin typeface="Calibri" panose="020F0502020204030204" pitchFamily="34" charset="0"/>
                <a:cs typeface="Calibri" panose="020F0502020204030204" pitchFamily="34" charset="0"/>
              </a:rPr>
              <a:t>Η συχνότητα της νευροπάθειας υπολογίζεται στο 15-40% των ασθενών και εμφανίζεται μετά από μέση διάρκεια θεραπείας 16-20 εβδομάδων</a:t>
            </a:r>
          </a:p>
          <a:p>
            <a:pPr algn="just">
              <a:lnSpc>
                <a:spcPct val="150000"/>
              </a:lnSpc>
            </a:pPr>
            <a:r>
              <a:rPr lang="el-GR" dirty="0">
                <a:latin typeface="Calibri" panose="020F0502020204030204" pitchFamily="34" charset="0"/>
                <a:cs typeface="Calibri" panose="020F0502020204030204" pitchFamily="34" charset="0"/>
              </a:rPr>
              <a:t>Ταχεία διάγνωση και διακοπή του  φαρμάκου μέχρι την υποχώρηση των συμπτωμάτων</a:t>
            </a:r>
          </a:p>
          <a:p>
            <a:pPr algn="just"/>
            <a:endParaRPr lang="el-G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682613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l-GR" sz="3600" b="1" dirty="0">
                <a:latin typeface="Calibri" panose="020F0502020204030204" pitchFamily="34" charset="0"/>
                <a:cs typeface="Calibri" panose="020F0502020204030204" pitchFamily="34" charset="0"/>
              </a:rPr>
              <a:t>Νευροπάθεια από </a:t>
            </a:r>
            <a:r>
              <a:rPr lang="el-GR" sz="3600" b="1" dirty="0" err="1">
                <a:latin typeface="Calibri" panose="020F0502020204030204" pitchFamily="34" charset="0"/>
                <a:cs typeface="Calibri" panose="020F0502020204030204" pitchFamily="34" charset="0"/>
              </a:rPr>
              <a:t>αντιρετροϊκά</a:t>
            </a:r>
            <a:r>
              <a:rPr lang="el-GR" sz="3600" b="1" dirty="0">
                <a:latin typeface="Calibri" panose="020F0502020204030204" pitchFamily="34" charset="0"/>
                <a:cs typeface="Calibri" panose="020F0502020204030204" pitchFamily="34" charset="0"/>
              </a:rPr>
              <a:t> φάρμακα – Νευροπάθεια </a:t>
            </a:r>
            <a:r>
              <a:rPr lang="el-GR" sz="3600" b="1" dirty="0" err="1">
                <a:latin typeface="Calibri" panose="020F0502020204030204" pitchFamily="34" charset="0"/>
                <a:cs typeface="Calibri" panose="020F0502020204030204" pitchFamily="34" charset="0"/>
              </a:rPr>
              <a:t>νουκλεοσίδης</a:t>
            </a:r>
            <a:br>
              <a:rPr lang="el-GR" sz="36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l-GR" sz="3600" b="1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l-GR" dirty="0">
                <a:latin typeface="Calibri" panose="020F0502020204030204" pitchFamily="34" charset="0"/>
                <a:cs typeface="Calibri" panose="020F0502020204030204" pitchFamily="34" charset="0"/>
              </a:rPr>
              <a:t>Το φάρμακο μπορεί να επαναχορηγηθεί σε μικρότερες δόσεις</a:t>
            </a:r>
          </a:p>
          <a:p>
            <a:pPr algn="just">
              <a:lnSpc>
                <a:spcPct val="150000"/>
              </a:lnSpc>
            </a:pPr>
            <a:r>
              <a:rPr lang="el-GR" dirty="0">
                <a:latin typeface="Calibri" panose="020F0502020204030204" pitchFamily="34" charset="0"/>
                <a:cs typeface="Calibri" panose="020F0502020204030204" pitchFamily="34" charset="0"/>
              </a:rPr>
              <a:t>Ενίοτε τα συμπτώματα επιμένουν ή χειροτερεύουν για 6-8 εβδομάδες μετά τη διακοπή της θεραπείας</a:t>
            </a:r>
          </a:p>
          <a:p>
            <a:pPr algn="just"/>
            <a:endParaRPr lang="el-G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788708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dirty="0"/>
              <a:t>Μυοπάθειες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just"/>
            <a:r>
              <a:rPr lang="el-GR" dirty="0">
                <a:latin typeface="Calibri" panose="020F0502020204030204" pitchFamily="34" charset="0"/>
                <a:cs typeface="Calibri" panose="020F0502020204030204" pitchFamily="34" charset="0"/>
              </a:rPr>
              <a:t>Έχουν περιγραφεί πολλές παθήσεις των μυών σε ασθενείς με 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HIV</a:t>
            </a:r>
            <a:r>
              <a:rPr lang="el-GR" dirty="0">
                <a:latin typeface="Calibri" panose="020F0502020204030204" pitchFamily="34" charset="0"/>
                <a:cs typeface="Calibri" panose="020F0502020204030204" pitchFamily="34" charset="0"/>
              </a:rPr>
              <a:t>, αλλά είναι σπάνιες</a:t>
            </a:r>
          </a:p>
          <a:p>
            <a:pPr algn="just"/>
            <a:r>
              <a:rPr lang="el-GR" dirty="0">
                <a:latin typeface="Calibri" panose="020F0502020204030204" pitchFamily="34" charset="0"/>
                <a:cs typeface="Calibri" panose="020F0502020204030204" pitchFamily="34" charset="0"/>
              </a:rPr>
              <a:t>Μυαλγίες, ασυμπτωματική αύξηση 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CK</a:t>
            </a:r>
            <a:r>
              <a:rPr lang="el-GR" dirty="0">
                <a:latin typeface="Calibri" panose="020F0502020204030204" pitchFamily="34" charset="0"/>
                <a:cs typeface="Calibri" panose="020F0502020204030204" pitchFamily="34" charset="0"/>
              </a:rPr>
              <a:t>, ραβδομυόλυση</a:t>
            </a:r>
          </a:p>
          <a:p>
            <a:pPr algn="just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dirty="0">
                <a:latin typeface="Calibri" panose="020F0502020204030204" pitchFamily="34" charset="0"/>
                <a:cs typeface="Calibri" panose="020F0502020204030204" pitchFamily="34" charset="0"/>
              </a:rPr>
              <a:t>Πιο συχνή η </a:t>
            </a:r>
            <a:r>
              <a:rPr lang="el-GR" b="1" dirty="0">
                <a:latin typeface="Calibri" panose="020F0502020204030204" pitchFamily="34" charset="0"/>
                <a:cs typeface="Calibri" panose="020F0502020204030204" pitchFamily="34" charset="0"/>
              </a:rPr>
              <a:t>πολυμυοσίτιδα (</a:t>
            </a: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HIV-associated polymyositis </a:t>
            </a:r>
            <a:r>
              <a:rPr lang="el-GR" b="1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pPr algn="just"/>
            <a:r>
              <a:rPr lang="el-GR" dirty="0">
                <a:latin typeface="Calibri" panose="020F0502020204030204" pitchFamily="34" charset="0"/>
                <a:cs typeface="Calibri" panose="020F0502020204030204" pitchFamily="34" charset="0"/>
              </a:rPr>
              <a:t>Κλινικά και παθολογοανατομικά παρόμοια με με την αυτοάνοση πολυμυοσίτιδα</a:t>
            </a:r>
          </a:p>
          <a:p>
            <a:pPr algn="just"/>
            <a:endParaRPr lang="el-G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203848" y="6359512"/>
            <a:ext cx="568863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i="1" dirty="0"/>
              <a:t>Muscle Nerve. 2009 December ; 40(6): 1043–1053</a:t>
            </a:r>
            <a:endParaRPr lang="el-GR" sz="1400" i="1" dirty="0"/>
          </a:p>
        </p:txBody>
      </p:sp>
    </p:spTree>
    <p:extLst>
      <p:ext uri="{BB962C8B-B14F-4D97-AF65-F5344CB8AC3E}">
        <p14:creationId xmlns:p14="http://schemas.microsoft.com/office/powerpoint/2010/main" val="141490876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HIV-associated polymyositis</a:t>
            </a:r>
            <a:endParaRPr lang="el-GR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pPr algn="just">
              <a:lnSpc>
                <a:spcPct val="150000"/>
              </a:lnSpc>
            </a:pPr>
            <a:r>
              <a:rPr lang="el-GR" dirty="0">
                <a:latin typeface="Calibri" panose="020F0502020204030204" pitchFamily="34" charset="0"/>
                <a:cs typeface="Calibri" panose="020F0502020204030204" pitchFamily="34" charset="0"/>
              </a:rPr>
              <a:t>Μπορεί να εμφανιστεί σε κάθε στάδιο της νόσου</a:t>
            </a:r>
          </a:p>
          <a:p>
            <a:pPr algn="just">
              <a:lnSpc>
                <a:spcPct val="150000"/>
              </a:lnSpc>
            </a:pPr>
            <a:r>
              <a:rPr lang="el-GR" dirty="0">
                <a:latin typeface="Calibri" panose="020F0502020204030204" pitchFamily="34" charset="0"/>
                <a:cs typeface="Calibri" panose="020F0502020204030204" pitchFamily="34" charset="0"/>
              </a:rPr>
              <a:t>Κεντομελική, συμμετρική, προοδευτική μυική αδυναμία</a:t>
            </a:r>
          </a:p>
          <a:p>
            <a:pPr algn="just">
              <a:lnSpc>
                <a:spcPct val="150000"/>
              </a:lnSpc>
            </a:pPr>
            <a:r>
              <a:rPr lang="el-GR" dirty="0">
                <a:latin typeface="Calibri" panose="020F0502020204030204" pitchFamily="34" charset="0"/>
                <a:cs typeface="Calibri" panose="020F0502020204030204" pitchFamily="34" charset="0"/>
              </a:rPr>
              <a:t>Συχνές μυαλγίες</a:t>
            </a:r>
          </a:p>
        </p:txBody>
      </p:sp>
      <p:sp>
        <p:nvSpPr>
          <p:cNvPr id="4" name="Rectangle 3"/>
          <p:cNvSpPr/>
          <p:nvPr/>
        </p:nvSpPr>
        <p:spPr>
          <a:xfrm>
            <a:off x="3203848" y="6359512"/>
            <a:ext cx="568863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i="1" dirty="0"/>
              <a:t>Muscle Nerve. 2009 December ; 40(6): 1043–1053</a:t>
            </a:r>
            <a:endParaRPr lang="el-GR" sz="1400" i="1" dirty="0"/>
          </a:p>
        </p:txBody>
      </p:sp>
      <p:pic>
        <p:nvPicPr>
          <p:cNvPr id="7170" name="Picture 2" descr="C:\Users\Chrysa\Desktop\PM-DM-Muscles-affected.jpg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1270" y="1589088"/>
            <a:ext cx="3413760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3041416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HIV-associated polymyositis</a:t>
            </a:r>
            <a:endParaRPr lang="el-GR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l-GR" dirty="0">
                <a:latin typeface="Calibri" panose="020F0502020204030204" pitchFamily="34" charset="0"/>
                <a:cs typeface="Calibri" panose="020F0502020204030204" pitchFamily="34" charset="0"/>
              </a:rPr>
              <a:t>Στα διαγωστικά κριτήρια είναι η μυική αδυναμία, η αυξημένη 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CK,</a:t>
            </a:r>
            <a:r>
              <a:rPr lang="el-GR" dirty="0">
                <a:latin typeface="Calibri" panose="020F0502020204030204" pitchFamily="34" charset="0"/>
                <a:cs typeface="Calibri" panose="020F0502020204030204" pitchFamily="34" charset="0"/>
              </a:rPr>
              <a:t> τα μυοπαθητικά ευρήματα στο ΗΜΓ και τη βιοψία μυός (φλεγμονώδης διήθηση από Τ- κύτταρα και μακροφάγα), νέκρωση μυικών ινών)</a:t>
            </a:r>
          </a:p>
        </p:txBody>
      </p:sp>
      <p:sp>
        <p:nvSpPr>
          <p:cNvPr id="4" name="Rectangle 3"/>
          <p:cNvSpPr/>
          <p:nvPr/>
        </p:nvSpPr>
        <p:spPr>
          <a:xfrm>
            <a:off x="3203848" y="6359512"/>
            <a:ext cx="568863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i="1" dirty="0"/>
              <a:t>Muscle Nerve. 2009 December ; 40(6): 1043–1053</a:t>
            </a:r>
            <a:endParaRPr lang="el-GR" sz="1400" i="1" dirty="0"/>
          </a:p>
        </p:txBody>
      </p:sp>
    </p:spTree>
    <p:extLst>
      <p:ext uri="{BB962C8B-B14F-4D97-AF65-F5344CB8AC3E}">
        <p14:creationId xmlns:p14="http://schemas.microsoft.com/office/powerpoint/2010/main" val="408476937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Polymyositis</a:t>
            </a:r>
            <a:endParaRPr lang="el-GR" dirty="0"/>
          </a:p>
        </p:txBody>
      </p:sp>
      <p:pic>
        <p:nvPicPr>
          <p:cNvPr id="8194" name="Picture 2" descr="C:\Users\Chrysa\Desktop\1122-0550x0475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1412776"/>
            <a:ext cx="4579123" cy="5302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3606418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HIV-associated polymyositis</a:t>
            </a:r>
            <a:endParaRPr lang="el-GR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just">
              <a:lnSpc>
                <a:spcPct val="200000"/>
              </a:lnSpc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Corticosteroids </a:t>
            </a:r>
          </a:p>
          <a:p>
            <a:pPr algn="just">
              <a:lnSpc>
                <a:spcPct val="200000"/>
              </a:lnSpc>
            </a:pP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IVIg</a:t>
            </a:r>
            <a:endParaRPr lang="el-G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lnSpc>
                <a:spcPct val="200000"/>
              </a:lnSpc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Methotrexate </a:t>
            </a:r>
          </a:p>
          <a:p>
            <a:pPr algn="just">
              <a:lnSpc>
                <a:spcPct val="200000"/>
              </a:lnSpc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Azathioprine</a:t>
            </a:r>
            <a:endParaRPr lang="el-G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203848" y="6359512"/>
            <a:ext cx="568863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i="1" dirty="0"/>
              <a:t>Muscle Nerve. 2009 December ; 40(6): 1043–1053</a:t>
            </a:r>
            <a:endParaRPr lang="el-GR" sz="1400" i="1" dirty="0"/>
          </a:p>
        </p:txBody>
      </p:sp>
    </p:spTree>
    <p:extLst>
      <p:ext uri="{BB962C8B-B14F-4D97-AF65-F5344CB8AC3E}">
        <p14:creationId xmlns:p14="http://schemas.microsoft.com/office/powerpoint/2010/main" val="233041416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b="1" dirty="0"/>
              <a:t>Τοξική μυοπάθεια από τη θεραπεία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Zidovudine (AZT) myopathy</a:t>
            </a:r>
            <a:endParaRPr lang="el-G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l-GR" dirty="0">
                <a:latin typeface="Calibri" panose="020F0502020204030204" pitchFamily="34" charset="0"/>
                <a:cs typeface="Calibri" panose="020F0502020204030204" pitchFamily="34" charset="0"/>
              </a:rPr>
              <a:t>Μυική αδυναμία, εύκολη κόπωση, αυξημένη 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CK</a:t>
            </a:r>
            <a:r>
              <a:rPr lang="el-GR" dirty="0">
                <a:latin typeface="Calibri" panose="020F0502020204030204" pitchFamily="34" charset="0"/>
                <a:cs typeface="Calibri" panose="020F0502020204030204" pitchFamily="34" charset="0"/>
              </a:rPr>
              <a:t>, ερυθρές κατακερματισμένες ίνες σε βιοψία μυός</a:t>
            </a:r>
          </a:p>
          <a:p>
            <a:pPr algn="just">
              <a:lnSpc>
                <a:spcPct val="150000"/>
              </a:lnSpc>
            </a:pPr>
            <a:r>
              <a:rPr lang="el-GR" dirty="0">
                <a:latin typeface="Calibri" panose="020F0502020204030204" pitchFamily="34" charset="0"/>
                <a:cs typeface="Calibri" panose="020F0502020204030204" pitchFamily="34" charset="0"/>
              </a:rPr>
              <a:t>Υποχωρεί μετά από μήνες από τη διακοπή της θεραπείας</a:t>
            </a:r>
          </a:p>
        </p:txBody>
      </p:sp>
      <p:sp>
        <p:nvSpPr>
          <p:cNvPr id="4" name="Rectangle 3"/>
          <p:cNvSpPr/>
          <p:nvPr/>
        </p:nvSpPr>
        <p:spPr>
          <a:xfrm>
            <a:off x="3203848" y="6359512"/>
            <a:ext cx="568863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i="1" dirty="0"/>
              <a:t>Muscle Nerve. 2009 December ; 40(6): 1043–1053</a:t>
            </a:r>
            <a:endParaRPr lang="el-GR" sz="1400" i="1" dirty="0"/>
          </a:p>
        </p:txBody>
      </p:sp>
    </p:spTree>
    <p:extLst>
      <p:ext uri="{BB962C8B-B14F-4D97-AF65-F5344CB8AC3E}">
        <p14:creationId xmlns:p14="http://schemas.microsoft.com/office/powerpoint/2010/main" val="233041416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b="1" dirty="0"/>
              <a:t>Τοξική μυοπάθεια από τη θεραπεία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pPr algn="just"/>
            <a:r>
              <a:rPr lang="el-GR" dirty="0">
                <a:latin typeface="Calibri" panose="020F0502020204030204" pitchFamily="34" charset="0"/>
                <a:cs typeface="Calibri" panose="020F0502020204030204" pitchFamily="34" charset="0"/>
              </a:rPr>
              <a:t>Η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Stavudine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(d4T),</a:t>
            </a:r>
            <a:r>
              <a:rPr lang="el-GR" dirty="0">
                <a:latin typeface="Calibri" panose="020F0502020204030204" pitchFamily="34" charset="0"/>
                <a:cs typeface="Calibri" panose="020F0502020204030204" pitchFamily="34" charset="0"/>
              </a:rPr>
              <a:t> μπορεί να προκαλέσει ένα  </a:t>
            </a:r>
            <a:r>
              <a:rPr lang="el-GR" b="1" dirty="0">
                <a:latin typeface="Calibri" panose="020F0502020204030204" pitchFamily="34" charset="0"/>
                <a:cs typeface="Calibri" panose="020F0502020204030204" pitchFamily="34" charset="0"/>
              </a:rPr>
              <a:t>σύνδρομο νευρομυϊκής αδυναμίας σχετιζόμενο με το HIV (HANWS</a:t>
            </a: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endParaRPr lang="el-GR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el-GR" dirty="0">
                <a:latin typeface="Calibri" panose="020F0502020204030204" pitchFamily="34" charset="0"/>
                <a:cs typeface="Calibri" panose="020F0502020204030204" pitchFamily="34" charset="0"/>
              </a:rPr>
              <a:t>Το 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HANWS </a:t>
            </a:r>
            <a:r>
              <a:rPr lang="el-GR" dirty="0">
                <a:latin typeface="Calibri" panose="020F0502020204030204" pitchFamily="34" charset="0"/>
                <a:cs typeface="Calibri" panose="020F0502020204030204" pitchFamily="34" charset="0"/>
              </a:rPr>
              <a:t>χαρακτηρίζεται από ταχέως εξελισσόμενη μυική αδυναμία που μοιάζει με το σύνδρομο 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Guillain-Barre</a:t>
            </a:r>
            <a:r>
              <a:rPr lang="el-GR" dirty="0">
                <a:latin typeface="Calibri" panose="020F0502020204030204" pitchFamily="34" charset="0"/>
                <a:cs typeface="Calibri" panose="020F0502020204030204" pitchFamily="34" charset="0"/>
              </a:rPr>
              <a:t> και συνοδεύεται με γαλακτική οξέωση, εμέτους, απώλεια βάρους, ηπατομεγαλία και λιποατροφία</a:t>
            </a:r>
          </a:p>
          <a:p>
            <a:pPr algn="just"/>
            <a:r>
              <a:rPr lang="el-GR" dirty="0">
                <a:latin typeface="Calibri" panose="020F0502020204030204" pitchFamily="34" charset="0"/>
                <a:cs typeface="Calibri" panose="020F0502020204030204" pitchFamily="34" charset="0"/>
              </a:rPr>
              <a:t>Αξονική βλάβη στο ΗΜΓ</a:t>
            </a:r>
          </a:p>
          <a:p>
            <a:pPr algn="just"/>
            <a:r>
              <a:rPr lang="el-GR" dirty="0">
                <a:latin typeface="Calibri" panose="020F0502020204030204" pitchFamily="34" charset="0"/>
                <a:cs typeface="Calibri" panose="020F0502020204030204" pitchFamily="34" charset="0"/>
              </a:rPr>
              <a:t>Ευρήματα μιτοχονδριακής βλάβης στη βιοψία μυός (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ragged red fibers and depletion of mitochondrial DNA</a:t>
            </a:r>
            <a:r>
              <a:rPr lang="el-GR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  <p:sp>
        <p:nvSpPr>
          <p:cNvPr id="4" name="Rectangle 3"/>
          <p:cNvSpPr/>
          <p:nvPr/>
        </p:nvSpPr>
        <p:spPr>
          <a:xfrm>
            <a:off x="3203848" y="6359512"/>
            <a:ext cx="568863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i="1" dirty="0"/>
              <a:t>Muscle Nerve. 2009 December ; 40(6): 1043–1053</a:t>
            </a:r>
            <a:endParaRPr lang="el-GR" sz="1400" i="1" dirty="0"/>
          </a:p>
        </p:txBody>
      </p:sp>
    </p:spTree>
    <p:extLst>
      <p:ext uri="{BB962C8B-B14F-4D97-AF65-F5344CB8AC3E}">
        <p14:creationId xmlns:p14="http://schemas.microsoft.com/office/powerpoint/2010/main" val="198285041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Chrysa\Desktop\images (1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84501"/>
            <a:ext cx="8424935" cy="67466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45679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Διάμεσος">
  <a:themeElements>
    <a:clrScheme name="Διάμεσος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Διάμεσος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Διάμεσος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1007</TotalTime>
  <Words>1672</Words>
  <Application>Microsoft Office PowerPoint</Application>
  <PresentationFormat>Προβολή στην οθόνη (4:3)</PresentationFormat>
  <Paragraphs>255</Paragraphs>
  <Slides>51</Slides>
  <Notes>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5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51</vt:i4>
      </vt:variant>
    </vt:vector>
  </HeadingPairs>
  <TitlesOfParts>
    <vt:vector size="57" baseType="lpstr">
      <vt:lpstr>Calibri</vt:lpstr>
      <vt:lpstr>Cambria Math</vt:lpstr>
      <vt:lpstr>Tw Cen MT</vt:lpstr>
      <vt:lpstr>Wingdings</vt:lpstr>
      <vt:lpstr>Wingdings 2</vt:lpstr>
      <vt:lpstr>Διάμεσος</vt:lpstr>
      <vt:lpstr>λοιμωξη και περιφερικεσ νευρολογικεσ εκδηλωσεισ HIV</vt:lpstr>
      <vt:lpstr>HIV και νευροπάθειες</vt:lpstr>
      <vt:lpstr>Παρουσίαση του PowerPoint</vt:lpstr>
      <vt:lpstr>Παρουσίαση του PowerPoint</vt:lpstr>
      <vt:lpstr>Causes of Peripheral Neuropathy</vt:lpstr>
      <vt:lpstr>Etiology of Neuropathic Disorders</vt:lpstr>
      <vt:lpstr>Polyneuropathies</vt:lpstr>
      <vt:lpstr>Peripheral Neuropathies: Clinical Manifestations</vt:lpstr>
      <vt:lpstr>Dysautonomia with Polyneuropathies</vt:lpstr>
      <vt:lpstr>Παρουσίαση του PowerPoint</vt:lpstr>
      <vt:lpstr>Classification of polyneuropathies</vt:lpstr>
      <vt:lpstr>Typical symptoms of polyneuropathies</vt:lpstr>
      <vt:lpstr>Treatment of polyneuropathies</vt:lpstr>
      <vt:lpstr>Treatment of polyneuropathies</vt:lpstr>
      <vt:lpstr>HIV και νευρικό σύστημα</vt:lpstr>
      <vt:lpstr>Distal symmetric polyneuropathy (DSP)</vt:lpstr>
      <vt:lpstr>Pathogenesis of distal sensory polyneuropathy</vt:lpstr>
      <vt:lpstr>Distal symmetric polyneuropathy (DSP)</vt:lpstr>
      <vt:lpstr>Αρχικά στάδια λοίμωξης</vt:lpstr>
      <vt:lpstr>Αρχικά στάδια λοίμωξης</vt:lpstr>
      <vt:lpstr>Αρχικά στάδια λοίμωξης</vt:lpstr>
      <vt:lpstr>Guillain–Barre Syndrome (GBS)</vt:lpstr>
      <vt:lpstr>Μετρίως προχωρημένη νόσος</vt:lpstr>
      <vt:lpstr>Μετρίως προχωρημένη νόσος</vt:lpstr>
      <vt:lpstr>Χρόνια φλεγμονώδης απομυελινωτική πολυνευροπάθεια  (CIDP) </vt:lpstr>
      <vt:lpstr>Μετρίως προχωρημένη νόσος</vt:lpstr>
      <vt:lpstr>Μετρίως προχωρημένη νόσος</vt:lpstr>
      <vt:lpstr>Μετρίως προχωρημένη νόσος</vt:lpstr>
      <vt:lpstr>Μετρίως προχωρημένη νόσος</vt:lpstr>
      <vt:lpstr>Μετρίως προχωρημένη νόσος</vt:lpstr>
      <vt:lpstr>Μετρίως προχωρημένη νόσος</vt:lpstr>
      <vt:lpstr>Μετρίως προχωρημένη νόσος</vt:lpstr>
      <vt:lpstr>Μετρίως προχωρημένη νόσος</vt:lpstr>
      <vt:lpstr>ALS symptoms</vt:lpstr>
      <vt:lpstr>Νευροπάθειες προχωρημένης νόσου από HIV</vt:lpstr>
      <vt:lpstr>Περιφερική συμμετρική νευροπάθεια </vt:lpstr>
      <vt:lpstr>Περιφερική συμμετρική νευροπάθεια </vt:lpstr>
      <vt:lpstr>Αυτόνομη νευροπάθεια </vt:lpstr>
      <vt:lpstr>Νευροπάθεια από κυτταρομεγαλοϊό</vt:lpstr>
      <vt:lpstr>Νευροπάθεια από κυτταρομεγαλοϊό</vt:lpstr>
      <vt:lpstr>Νευροπάθεια από αντιρετροϊκά φάρμακα – Νευροπάθεια νουκλεοσίδης </vt:lpstr>
      <vt:lpstr>Νευροπάθεια από αντιρετροϊκά φάρμακα – Νευροπάθεια νουκλεοσίδης </vt:lpstr>
      <vt:lpstr>Νευροπάθεια από αντιρετροϊκά φάρμακα – Νευροπάθεια νουκλεοσίδης </vt:lpstr>
      <vt:lpstr>Μυοπάθειες</vt:lpstr>
      <vt:lpstr>HIV-associated polymyositis</vt:lpstr>
      <vt:lpstr>HIV-associated polymyositis</vt:lpstr>
      <vt:lpstr>Polymyositis</vt:lpstr>
      <vt:lpstr>HIV-associated polymyositis</vt:lpstr>
      <vt:lpstr>Τοξική μυοπάθεια από τη θεραπεία</vt:lpstr>
      <vt:lpstr>Τοξική μυοπάθεια από τη θεραπεία</vt:lpstr>
      <vt:lpstr>Παρουσίαση του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HIV</dc:title>
  <dc:creator>Chrysa Arvaniti</dc:creator>
  <cp:lastModifiedBy>Spyros Kalliafas</cp:lastModifiedBy>
  <cp:revision>106</cp:revision>
  <dcterms:created xsi:type="dcterms:W3CDTF">2019-10-31T20:20:46Z</dcterms:created>
  <dcterms:modified xsi:type="dcterms:W3CDTF">2020-11-18T05:55:40Z</dcterms:modified>
</cp:coreProperties>
</file>