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332" r:id="rId5"/>
    <p:sldId id="333" r:id="rId6"/>
    <p:sldId id="331" r:id="rId7"/>
    <p:sldId id="284" r:id="rId8"/>
    <p:sldId id="312" r:id="rId9"/>
    <p:sldId id="285" r:id="rId10"/>
    <p:sldId id="288" r:id="rId11"/>
    <p:sldId id="313" r:id="rId12"/>
    <p:sldId id="289" r:id="rId13"/>
    <p:sldId id="314" r:id="rId14"/>
    <p:sldId id="290" r:id="rId15"/>
    <p:sldId id="291" r:id="rId16"/>
    <p:sldId id="292" r:id="rId17"/>
    <p:sldId id="295" r:id="rId18"/>
    <p:sldId id="338" r:id="rId19"/>
    <p:sldId id="299" r:id="rId20"/>
    <p:sldId id="310" r:id="rId21"/>
    <p:sldId id="328" r:id="rId22"/>
    <p:sldId id="293" r:id="rId23"/>
    <p:sldId id="294" r:id="rId24"/>
    <p:sldId id="300" r:id="rId25"/>
    <p:sldId id="301" r:id="rId26"/>
    <p:sldId id="302" r:id="rId27"/>
    <p:sldId id="304" r:id="rId28"/>
    <p:sldId id="303" r:id="rId29"/>
    <p:sldId id="315" r:id="rId30"/>
    <p:sldId id="305" r:id="rId31"/>
    <p:sldId id="325" r:id="rId32"/>
    <p:sldId id="326" r:id="rId33"/>
    <p:sldId id="307" r:id="rId34"/>
    <p:sldId id="309" r:id="rId35"/>
    <p:sldId id="308" r:id="rId36"/>
    <p:sldId id="335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36" r:id="rId46"/>
    <p:sldId id="337" r:id="rId47"/>
    <p:sldId id="257" r:id="rId48"/>
    <p:sldId id="258" r:id="rId49"/>
    <p:sldId id="259" r:id="rId50"/>
    <p:sldId id="260" r:id="rId51"/>
    <p:sldId id="261" r:id="rId52"/>
    <p:sldId id="262" r:id="rId53"/>
    <p:sldId id="265" r:id="rId54"/>
    <p:sldId id="266" r:id="rId55"/>
    <p:sldId id="267" r:id="rId56"/>
    <p:sldId id="268" r:id="rId57"/>
    <p:sldId id="269" r:id="rId58"/>
    <p:sldId id="270" r:id="rId59"/>
    <p:sldId id="271" r:id="rId60"/>
    <p:sldId id="272" r:id="rId61"/>
    <p:sldId id="273" r:id="rId62"/>
    <p:sldId id="274" r:id="rId63"/>
    <p:sldId id="275" r:id="rId64"/>
    <p:sldId id="276" r:id="rId65"/>
    <p:sldId id="277" r:id="rId66"/>
    <p:sldId id="278" r:id="rId67"/>
    <p:sldId id="279" r:id="rId68"/>
    <p:sldId id="280" r:id="rId69"/>
    <p:sldId id="281" r:id="rId70"/>
    <p:sldId id="282" r:id="rId7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AB980B-CD67-44DF-A260-28DB02CDD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C834963-98A1-4885-84EA-91772CCA1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72AE0B9-AFEF-42E0-99CD-A537A582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34037F-0130-4844-94FE-61107711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6BBA70-8462-45EB-A65C-AB8B2C96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98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877E72-C35D-46D1-906E-A93A1E31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36AD86C-142C-48D3-AC7E-2D48791B5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C1FB1B-500C-4615-94A1-CF9C6C82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430B1C-A257-48F3-B2E6-05BF0AF2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63B08E-9ECE-4014-8871-BDFAF8F0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36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6291519-92DA-4936-9470-D86A40D41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8A9FA0E-20B0-4842-AF60-C15508FB9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31E4D0-7902-4443-8443-7724BF57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BD0653-2FF4-4805-B2ED-73D9DD89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E4D934-88EA-4CCE-AA02-476E8530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28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D123F7-648E-4422-BC4B-D14FB147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432201-71B2-4D7A-8EF8-0969BAA8D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2FD176-EE25-4DBF-B20A-6A4D958B5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8569D7-2208-41EF-8EBC-79A2A67F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917091-1C27-47BD-AE0B-F6B7FA09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8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BC758F-F6FA-405C-B75A-4D323D21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013FB17-4449-4C32-9C88-8D28E4BF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510E33-5347-4D55-806E-A3FDBEBB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734400-C07E-400B-856B-702D7C47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8185A4-C3C5-4628-93C0-777A3BD4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09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BA2404-B9DF-455C-A281-D613E88F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7912B7-84DE-43FC-8770-29986EB45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686F29F-2B81-4217-89CD-DF061CE11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17E4165-FF44-4101-863C-8F8A0E21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A6BFE2-B834-4384-AA95-386689EA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4229C2E-7D6E-4D2B-9178-E266E745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009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B4CEC8-02B6-4ED0-A28E-2ACC7B17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C18FF29-E197-45C2-A330-429696812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5FC6109-914F-4D44-801B-86D60664F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8415300-33EE-4C87-B1A3-EB68132AA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373019E-0FD3-4255-98F3-3E37BE041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643A93F-51A4-42BF-A745-71AB2445D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348FBE5-5969-45E9-BFF9-6E605A24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B1C6278-DA65-4D52-BC12-45FD856D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11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8744BF-F73D-4DF0-B376-3F37FB3C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1A60B99-A352-4F09-896B-295E1E87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4D4BC35-5AD9-4F94-B218-B7D6E93D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8CBEBCF-9793-4073-A39E-DC9C24E2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03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E650236-B788-4502-A3B5-7F8ADF55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D3F1F16-4ECF-4F22-B2F7-A274CB86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252731A-C322-4194-B304-E238FA44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8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746CD5-0BBA-4324-B3F4-EC5B5021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63C73D-59EE-4FCC-9966-73F6303D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E3851B5-7D39-491E-9D05-C53A2293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F8AD3C-54CC-4529-92B5-EA339704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CD7626C-7DD9-442C-874C-3942657B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6D7BD7-C108-4DAD-9DA8-362071FC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57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21A94E-0C5C-41DF-85D1-9C4B5CFF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226156F-C2D7-4A41-A076-435B39BFF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CE3C936-508F-4EF3-913D-B82F985DF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F03B043-09B2-41C8-9F08-9142FB8A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C8FAF0F-9A1F-45CE-9E56-E0D28773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76806C-F6EF-4D51-97FC-3B4A5559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46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FEDF274-C279-4AB8-A751-E5E609AB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B2D3FF-AFC3-4233-8A31-8ECC56189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870A5D-B09D-47D2-A543-212555712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C1B7-D177-4CC8-B45E-E9ECADB1F3C5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A67547-75BA-43A9-9645-9BBF0DEAE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534C59-C458-49A1-855D-53ACBDB60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2052-E3BC-4180-989B-814B7584AE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5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61AFF-B5D6-4809-BC1E-C5BDCC734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1338" y="662609"/>
            <a:ext cx="8600661" cy="284735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ΑΝΑΓΝΩΡΙΣΗ ΜΗΧΑΝΙΣΜΩΝ ΑΝΤΟΧΗΣ ΑΠΟ ΤΟ ΑΝΤΙΒΙΟΓΡΑΜΜΑ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6CF5FCE-B2E6-4336-9126-646480515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896"/>
            <a:ext cx="10548730" cy="2637182"/>
          </a:xfrm>
        </p:spPr>
        <p:txBody>
          <a:bodyPr>
            <a:normAutofit/>
          </a:bodyPr>
          <a:lstStyle/>
          <a:p>
            <a:pPr algn="r"/>
            <a:r>
              <a:rPr lang="el-GR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ΑΣΗΜΙΝΑ ΣΑΦΑΡΙΚΑ </a:t>
            </a:r>
          </a:p>
          <a:p>
            <a:pPr algn="r"/>
            <a:r>
              <a:rPr lang="el-GR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ΑΚΑΔΗΜΑΙΚΗ ΥΠΟΤΡΟΦΟΣ</a:t>
            </a:r>
          </a:p>
          <a:p>
            <a:pPr algn="r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Δ΄ΠΑΘΟΛΟΓΙΚΗ ΚΛΙΝΙΚΗ</a:t>
            </a:r>
          </a:p>
          <a:p>
            <a:pPr algn="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ΠΑΝΕΠΙΣΤΗΜΙΑΚΟ ΓΕΝΙΚΟ ΝΟΣΟΚΟΜΕΙΟ ΑΤΤΙΚΟΝ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6510C98-70F7-46E0-AFC2-FB49A9991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5" y="101071"/>
            <a:ext cx="3445564" cy="20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2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BC16D0-16EC-4D12-9194-7FB627236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5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CBCA00-13C2-42A5-A5B2-1A02872F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ΛΑΚΤΑΜΑΣΕΣ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C3AB1A-D045-4208-8662-2BAC8323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λακταμάσες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TEM-1, TEM-2, SHV-1, οι οποίες ανήκουν στην λειτουργική ομάδα 2b, έχουν δράση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πενικιλλινάσης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πενικιλλινάση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-τύπου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λακταμάσες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δηλαδή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ampicillin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σε μικρότερο βαθμό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ημισυνθετικές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πενικιλίνες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carbenicillin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1ης γενιάς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cephalothin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). Οι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πενικιλλινάσες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αναστέλλονται από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κλαβουλανικό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δεν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τις ευρέως φάσματος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aztreonam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864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102467-4CBF-4F2A-981D-ABB473A3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ΕΚΤΕΤΑΜΕΝΟΥ ΦΑΣΜΑΤΟΣ </a:t>
            </a:r>
            <a:b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ΛΑΚΤΑΜΑΣΕΣ (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ESBLs)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93777A-CB10-47FA-8C89-7FBD2365D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Προέρχονται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αρχικές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TEM-1, -2(&gt;160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ένζυμα) και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SHV-1(100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ένζυμα) Εμφανίστηκαν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το1983 –παγκόσμια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διασπορά Συχνότερες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K. pneumoniae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Κωδικοποιούνται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γονίδια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φέρονται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πλασμίδια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μαζί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άλλα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γονίδια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αντοχής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πενικιλλίνες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πλήν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κεφοξιτίνης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μονοβακτάμες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καρβαπενέμες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IMP, MEM, ERT)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Αναστέλλονται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αναστολείς(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CLAV, TAZ)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4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638038-DABD-4B3E-818A-24986E88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ΝΕΟΤΕΡΕΣ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ESBLS –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ΤΥΠΟΥ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CTX-M 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47C04B-FF40-4203-A18C-B521C18AA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Προέρχονται από τις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χρωμοσωματικές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λακταμάσες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τάξης Α του γένους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Kluyvera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Mετά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 1995 διαδόθηκαν δραματικά, και στην Ελλάδα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• Συχνότερες σε στελέχη E.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της κοινότητας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Ταξινομούνται σε 5 υποομάδες (CTX-M-1, CTX-M-2, CTX-M-8, CTX-M-9, CTX-M-25)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καλύτερα 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Cefotaxime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(CTX) και 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Cefepime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(FEP), σε σχέση με 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Ceftazidime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(CAZ) (εξαιρούνται οι CTXM-15,-16,-27)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Αναστέλλονται πολύ καλά από 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Τazobactam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(TAZ) και μέτρια από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Clavulanic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(CLAV)</a:t>
            </a:r>
          </a:p>
        </p:txBody>
      </p:sp>
    </p:spTree>
    <p:extLst>
      <p:ext uri="{BB962C8B-B14F-4D97-AF65-F5344CB8AC3E}">
        <p14:creationId xmlns:p14="http://schemas.microsoft.com/office/powerpoint/2010/main" val="401437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EFC8CA-F27A-4836-9580-9B8F9417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l-GR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λακταμάσες</a:t>
            </a:r>
            <a:b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Κεφαλοσπορινάσες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223C30-E3DF-458A-9D31-89CFF57A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Φάσμα υδρόλυσης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Έχουν ευρύτερο φάσμα αντοχής από τις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ESBLs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διότι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πενικιλίνες,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oxyimino-cephalosporins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ceftazidime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cefotaxime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ceftriaxone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κεφαμυσίνες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cefoxitin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cefotetan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),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μονομπακτάμες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aztreonam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). Οι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AmpC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λακταμάσες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δεν αναστέλλονται από τους αναστολείς των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λακταμασών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clavulanic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sulbactam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tazobactam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και δεν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cefepime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cefpirome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καρβαπενέμες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Υπερπαραγωγή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AmpCs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συνδέεται συχνά με απώλεια ή αλλαγή μια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πορίνης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στην εξωτερική  μεμβράνη, η οποία οδηγεί σε υψηλού επιπέδου αντοχή όχι μόνο σε όλες τις πενικιλίνες,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μονομπακτάμες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αλλά επίσης και στις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καρβαπενέμες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λόγω ελαττωμένης διαπερατότητας της εξωτερικής μεμβράνης και συνεπώς ελαττωμένης πρόσληψης του αντιβιοτικού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7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F42E8D-1E5D-4EF0-A6AA-DA6B4FDC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ΚΑΡΒΑΠΕΝΕΜΑΣΕΣ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5BFE83-DC04-4D80-8C1C-D1082530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Ταξινόμηση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καρβαπενεμασών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Τάξης Β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μεταλλο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-ένζυμα)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Τάξης Α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Τάξης D (OXA-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καρβαπενεμάσες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113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5541EB-F380-44FE-B43D-F099CD20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ΜΕΤΑΛΛΟ-Β-ΛΑΚΤΑΜΑΣΕΣ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(ΤΑΞΗΣ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MBL)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37F468-2E39-4C8D-9177-704FCADC1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Ταξινομούνται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4 τύπους: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IMP-1, -2, -4, -7, -9, -10, -11, -13, -16, -18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VIM-1, -2, -3, -4, -5, -7, -11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SPM-1 GIM-1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Ευρεία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διασπορά-Ελλάδα: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VIM-1, -2, -4 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όλα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πλην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ΑΖΤ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αναστέλλονται από τους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αναστολείς(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clavulanic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acid,sulbactam,tazobactam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.Αναστέλλονται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EDTA.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Κωδικοποιούνται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γονίδια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φέρονται συνήθως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ιντεγκρόνια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τάξης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553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8DD699-C31B-47AC-96E3-3C161C42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ΚΑΡΒΑΠΕΝΕΜΑΣΕΣ ΤΑΞΗΣ 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5A7C41-2659-4290-9306-C841CC207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690688"/>
            <a:ext cx="10969487" cy="4458321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Ταξινόμηση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Χρωμοσωματικές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SME,NMC/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ΙΜΙ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,SFC-1 ,SHV-38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Πλασμιδιακές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KPC, GES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μια μεγάλη ποικιλία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λακταμικών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αντιβιοτικών,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καρβαπενέμες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πενικιλίνες,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aztreonam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και αναστέλλονται από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clavulanate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tazobactam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Αναστέλλονται από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βορονικό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οξύ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Πρωτοεμφανίστηκαν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στις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αρχές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δεκαετίας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του’80, πριν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κλινική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χρήση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ιμιπενέμης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•Είναι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όλες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επίκτητες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7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7F07BD-751A-4677-B57A-D209BA64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ΚΑΡΒΑΠΕΝΕΜΑΣΕΣ ΤΑΞΗΣ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99412A-6E16-4B7A-BB35-9A2EB910D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Περιλαμβάνει τις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OXA-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καρβαπενεμάσες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,οι οποίες βρίσκονται κυρίως στο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Acinetobacter spp.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Υπάρχουν 9 μεγάλες υποομάδες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OXA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τύπου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καρβαπενεμασών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πενικιλλίνες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  <a:r>
              <a:rPr lang="el-GR" baseline="30000" dirty="0"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2</a:t>
            </a:r>
            <a:r>
              <a:rPr lang="el-GR" baseline="30000" dirty="0"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γενιάς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ασθενώς τις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πενικιλλίνες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ευρέως φάσματος και τις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καρβαπενέμες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aztreonam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ναστέλλονται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πτωχά από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κλαβουλανικό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οξύ.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8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C96F78-76EA-4267-960C-6FFC9CC6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ΑΝΙΧΝΕΥΣΗ ΚΑΡΒΑΠΕΝΕΜΑΣΩΝ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ΤΡΟΠΟΠΟΙΗΜΕΝΟ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HODGE TEST(CLSI)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5F0CA40-4135-48C9-9D3E-4359026FA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690688"/>
            <a:ext cx="12019722" cy="5167312"/>
          </a:xfrm>
        </p:spPr>
      </p:pic>
    </p:spTree>
    <p:extLst>
      <p:ext uri="{BB962C8B-B14F-4D97-AF65-F5344CB8AC3E}">
        <p14:creationId xmlns:p14="http://schemas.microsoft.com/office/powerpoint/2010/main" val="378688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F1824-4925-4BA4-B147-5D37FB90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ΦΥΣΙΚΗ(ΕΝΔΟΓΕΝΗΣ)ΑΝΤΟΧΗ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DDA2AE-A39B-47C9-ACB0-F1B6E1BE3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Πάντα παρούσα και ανεξάρτητη από την παρουσία/έκθεση σε αντιβιοτικά 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Περιγράφει τον αρχέγονο φαινότυπο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wild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ενός μικροβίου σε κάποιο αντιβιοτικό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Παρατηρείται σε όλα τα στελέχη του ίδιου είδους   (P.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mirabilis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φυσική αντοχή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τετρακυκλίνη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νιτροφουραντοΐνη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κολιστίνη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∆εν χρειάζεται έλεγχος ευαισθησίας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«Ευαίσθητα »στελέχη  δηλώνουν λάθος  στην ταυτοποίηση ή στο αντιβιόγραμμα </a:t>
            </a:r>
          </a:p>
        </p:txBody>
      </p:sp>
    </p:spTree>
    <p:extLst>
      <p:ext uri="{BB962C8B-B14F-4D97-AF65-F5344CB8AC3E}">
        <p14:creationId xmlns:p14="http://schemas.microsoft.com/office/powerpoint/2010/main" val="1528392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BF87B8-C753-4D38-8817-CDA6CFE60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0"/>
            <a:ext cx="1204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0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A98731-F75E-45B7-9D1C-94AC7A56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78" y="365125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ΕΡΓΑΣΤΗΡΙΑΚΗ ΑΝΙΧΝΕΥΣΗ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ESBLs KAI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ΚΑΡΒΑΠΕΝΕΜΑΣΩΝ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E52206-6F7D-4D59-8AD8-F41644E20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Νέα χαμηλότερα όρια ευαισθησίας για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l-GR" baseline="30000" dirty="0">
                <a:latin typeface="Arial" panose="020B0604020202020204" pitchFamily="34" charset="0"/>
                <a:cs typeface="Arial" panose="020B0604020202020204" pitchFamily="34" charset="0"/>
              </a:rPr>
              <a:t>ης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3</a:t>
            </a:r>
            <a:r>
              <a:rPr lang="el-GR" baseline="30000" dirty="0">
                <a:latin typeface="Arial" panose="020B0604020202020204" pitchFamily="34" charset="0"/>
                <a:cs typeface="Arial" panose="020B0604020202020204" pitchFamily="34" charset="0"/>
              </a:rPr>
              <a:t>ης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γενιας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καθώς και για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καρβαπενέμες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 όρια ευαισθησίας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εντεροβακτηριακών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θα ανιχνεύσουν όλους τους κλινικά σημαντικούς μηχανισμούς αντοχής(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ESBL,plasmid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-mediated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AmpC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εργαστηριακή επιβεβαίωση της ύπαρξης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ESBL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καθώς και η ανίχνευση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καρβαπενεσαμών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δεν γίνεται στην καθ΄ ημέρα πράξη αλλά μόνο για επιδημιολογικούς σκοπούς ή στα πλαίσια του ελέγχου λοιμώξεων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92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358EF9-B652-4132-8F68-E014E501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ΤΡΟΠΟΠΟΙΗΣΗ ΤΟΥ ΣΤΟΧΟΥ ΔΡΑΣΗΣ</a:t>
            </a:r>
            <a:b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PBPs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9C0A35-4ACA-4611-8B91-F98942CE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περπαραγωγή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PBP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(σχετικά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σπάνια)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Απόκτηση νέων–ξένων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PBPs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Τροποποίηση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PBPs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“μεταμόρφωση”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Τροποποίηση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PBPs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“σημειακές μεταλλαγές”</a:t>
            </a:r>
          </a:p>
        </p:txBody>
      </p:sp>
    </p:spTree>
    <p:extLst>
      <p:ext uri="{BB962C8B-B14F-4D97-AF65-F5344CB8AC3E}">
        <p14:creationId xmlns:p14="http://schemas.microsoft.com/office/powerpoint/2010/main" val="198956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637449-4EAE-47D6-8A5A-852C9977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ΑΠΟΚΤΗΣΗ ΝΕΩΝ–ΞΕΝΩΝ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PBPS </a:t>
            </a:r>
            <a:b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365B0E-EE54-4033-ACDE-8F6804EC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Συχνή στον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S. aureus PBP2a: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νέα ΡΒΡ με μειωμένη τάση σύνδεσης με όλες τις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λακτάμες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τους αναστολείς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Κωδικοποιείται από το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γονίδιο και τα ρυθμιστικά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mecR1 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οποία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εδράζονται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μια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μεταθετή περιοχή μέσα στο χρωμόσωμα, που ονομάζεται σταφυλοκοκκική κασέτα(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Staphylococcal Cassette Chromosome, SCC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Ανίχνευση: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γονιδίου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μοριακή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μέθοδο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PBP2a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latex test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Φαινοτυπική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ανίχνευση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δίσκο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FOX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OXA(CLSI)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30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40CB32-C7E3-4F53-8129-880D4D48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ΓΛΥΚΟΠΕΠΤΙΔΙΑ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B9B686-6494-4F23-9B2A-6D2FF39F6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Βανκομυκίνη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ηχανισμός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δράσης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Αδυναμία σύνθεσης κυτταρικού τοιχώματος μέσω αναστολής της χιαστής σύνδεσης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αλύσεων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πεπτιδογλυκάνης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Βακτηριοκτόνο </a:t>
            </a:r>
          </a:p>
          <a:p>
            <a:pPr marL="0" indent="0">
              <a:buNone/>
            </a:pP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Βακτηριοστατικό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σε εντεροκόκκους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D79BEC-56A5-4503-9DFF-95BE29FF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ΒΑΝΚΟΜΥΚΙΝΗ</a:t>
            </a:r>
            <a:b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ΚΛΙΝΙΚΑ ΟΡΙΑ ΕΥΑΙΣΘΗΣΙΑΣ(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EUCAST)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C7E034-ED38-4213-A577-A61833F1B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S.aureus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 ≤2:S, MIC&gt;2:R</a:t>
            </a:r>
            <a:r>
              <a:rPr lang="en-US" dirty="0"/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μέθοδος διάχυσης δίσκων είναι αναξιόπιστη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MIC≤4: S, MIC&gt;4:R , H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μέθοδος διάχυσης δίσκων είναι αναξιόπιστη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τιμές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γλυκοπεπτιδίων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εξαρτώνται από τη μέθοδο. Πρέπει να χρησιμοποιείται η μέθοδος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μικροαραιώσεων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σε ζωμό.</a:t>
            </a:r>
          </a:p>
          <a:p>
            <a:endParaRPr lang="el-GR" dirty="0"/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54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C61ACB-A30D-4248-B991-E994E1BF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S.AUREUS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B03F32-0774-435F-B27F-992553900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VRSA,  Vancomycin  resistant S.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aureus: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στελέχη με υψηλού επιπέδου αντοχή στην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βανκομυκίνη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(MIC	&gt;8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mg/L).	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VISA: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Vancomycin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S.aureus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στελέχη με χαμηλού επιπέδου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αντοχή στην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βανκομυκίνη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(MIC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mg/L).	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hVISA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	Heterogeneous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vancomycin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intermediate	S.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aureus.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Στελέχη ευαίσθητα στην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βανκομυκίνη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(MICs	≤2mg/L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), αλλά με μικρό πληθυσμό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εώς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κύτταρα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με ΜΙ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στη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vancomycin		&gt;2	mg/L,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όπως προέκυψε από την μέθοδο της ανάλυσης πληθυσμού.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Όλες οι παραπάνω κατηγορίες θα πρέπει να θεωρούνται κλινικά ανθεκτικές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21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E73531-E666-45D5-BFDD-8CE8BFB0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S.AUREUS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142FCD-9A1F-43CB-A7F4-721EED7D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Μηχανισμός αντοχής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τον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VRSA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η αντοχή οφείλεται στο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vanA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γονίδιο, που αποκτάται εξωγενώς από τον εντερόκοκκο.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τα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hVISA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στελέχη η αντοχή είναι ενδογενής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χρωμοσωμικές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μεταλλάξεις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ο μηχανισμός είναι σύνθετος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υπέυθυνο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όχι μόνο ένα γονίδιο.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φαινότυπος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VISA/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hVISA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συνδέεται με πάχυνση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βακτηριακού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κυττάρου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 φαινότυπος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hVISA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είναι συχνά ασταθής στο εργαστήριο αλλά ο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hVisa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έχει την ικανότητα να αναπτύσσεται μέσα στον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VISA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πληθυσμό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vivo		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1907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E1F9D1-80EE-453C-AA5D-19B4E8FB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ΚΛΙΝΙΚΗ ΣΗΜΑΣΙΑ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1D469E-71F5-4842-B749-8266A5549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παρουσία του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hVisa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φαινοτύπου φαίνεται να σχετίζεται με δυσμενή έκβαση τουλάχιστον σε σοβαρές λοιμώξεις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Στελέχη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hVISA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αναπτύσουν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αντοχή κατά τη 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2384066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C9B2EB-05ED-47A6-8816-010441C2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ΕΡΩΤΗΣΗ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A01961-9FFC-46E0-8AE7-4B543D7C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9891"/>
          </a:xfrm>
        </p:spPr>
        <p:txBody>
          <a:bodyPr>
            <a:no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Πρέπει να χορηγείται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βανκομυκίνη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σε σοβαρές σταφυλοκοκκικές λοιμώξεις από MRSA, όταν η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MICείναι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&gt;1μg/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επίσημο όριο ευαισθησίας στη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Βανκομυκίνη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είναι: 2μg/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Πανελλήνια Μελέτη Αντοχής Στελεχών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: 2012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Σουλή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Α. Αργυροπούλου, Ν.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Βακάλης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Λ. Γαλανή, Ε. Καραντάνη, Ι.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Καρατζόγλου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Λ. Κονδύλη, Σ.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Μαράκη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Γ.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Νταλέκος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Ε.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Παπαδογεωργάκη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Β.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Παπουτσάκη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Α. Πασχάλη, Ε.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Περιβολιώτη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Ε.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Τρίκα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Σ.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Τσιπλάκου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Ε.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Τσορλίνη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Α.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Χαρισιάδου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Ε.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Γιαμαρέλλου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61% των στελεχών είχαν MIC&gt;1μg/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και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9%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MICτων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στελεχών είχαν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=2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ποσοστό των στελεχών με MIC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στη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βανκομυκίνη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&gt;1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καθιστά προβληματική τη χορήγησή της στη θεραπεία σοβαρών σταφυλοκοκκικών λοιμώξεων</a:t>
            </a:r>
          </a:p>
        </p:txBody>
      </p:sp>
    </p:spTree>
    <p:extLst>
      <p:ext uri="{BB962C8B-B14F-4D97-AF65-F5344CB8AC3E}">
        <p14:creationId xmlns:p14="http://schemas.microsoft.com/office/powerpoint/2010/main" val="307785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5A270D-82D4-4672-B46B-9521DF06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0"/>
            <a:ext cx="12099235" cy="1611175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ΕΝΤΕΡΟΒΑΚΤΗΡΙΑΚΑ-ΕΝΔΟΓΕΝΗΣ ΑΝΤΟΧΗ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8BCDBE2-6CAF-4D15-A420-FBD9205C5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478"/>
            <a:ext cx="12192000" cy="5466521"/>
          </a:xfrm>
        </p:spPr>
      </p:pic>
    </p:spTree>
    <p:extLst>
      <p:ext uri="{BB962C8B-B14F-4D97-AF65-F5344CB8AC3E}">
        <p14:creationId xmlns:p14="http://schemas.microsoft.com/office/powerpoint/2010/main" val="4057993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56F167-3E95-464D-9FC4-00794C99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ΓΛΥΚΟΠΕΠΤΙΔΙΑ-ΕΝΤΕΡΟΚΟΚΚΟΣ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00B6D0-15E5-4761-9061-13C72FDF4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Φαινότυποι αντοχής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Van-A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φαινότυπος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πλασμίδιο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                                                      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VancomycinR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TeicoplaninR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Van-B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φαινότυπος(χρωμόσωμα )               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VancomycinR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TeicoplaninS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Van-D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φαινότυπος( χρωμόσωμα )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VancomycinR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TeicoplaninS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Van-G, Van-E &amp;  Van-C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φαινότυπος(  χρωμόσωμα)    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Vancomycin LR/S,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TeicoplaninS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51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F5C449-3605-47E0-9271-16191E3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ΜΑΚΡΟΛΙΔΕΣ ΚΑΙ ΑΝΤΟΧΗ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94A6BA-F391-44AA-8E34-15812080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στελέχη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πνευμονιοκόκκου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στρεπτοκόκκου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σταφυλοκόκκου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που έχουν in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vitro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ευαίσθησία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κλινδαμυκίνη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αλλά αντοχή στην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ερυθρομυκίνη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μπορεί κατά τη διάρκεια της θεραπείας με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κλινδαμυκίνη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να αναπτύξουν αντοχή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FE06E0E-5385-4B79-A94E-E01C68227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3429000"/>
            <a:ext cx="941695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63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E70EAC-54E1-4906-995F-8662089F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TEST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022B3F-0A80-4EAE-B2C2-8DB716AE4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497496"/>
            <a:ext cx="11194774" cy="4679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D-test(+) :To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στέλεχος θεωρείται ανθεκτικό στην </a:t>
            </a:r>
            <a:r>
              <a:rPr lang="el-GR" sz="2600" dirty="0" err="1">
                <a:latin typeface="Arial" panose="020B0604020202020204" pitchFamily="34" charset="0"/>
                <a:cs typeface="Arial" panose="020B0604020202020204" pitchFamily="34" charset="0"/>
              </a:rPr>
              <a:t>κλινδαμυκίνη</a:t>
            </a: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λόγω ανίχνευσης </a:t>
            </a:r>
            <a:r>
              <a:rPr lang="el-GR" sz="2600" dirty="0" err="1">
                <a:latin typeface="Arial" panose="020B0604020202020204" pitchFamily="34" charset="0"/>
                <a:cs typeface="Arial" panose="020B0604020202020204" pitchFamily="34" charset="0"/>
              </a:rPr>
              <a:t>επαγώμενης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αντοχής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marL="0" indent="0" algn="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962A448-AA7C-445F-BB3F-609D68315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364776"/>
            <a:ext cx="5272783" cy="46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57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093691-39D3-4D24-9CEA-11DEC0F6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STREPTOCOCCUS PNEUMONIAE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04953C-4FAC-4C87-957E-5F9C112E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Μηχανισμός αντοχής (β-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λακτάμες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Τροποποιημένες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PBPs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(μωσαϊκά γονίδια)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Πενικιλλίνη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(PBP2b)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Κεφοταξίμη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(PBP2x)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Δεν έχει ανιχνευτεί παραγωγή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λακταμάσης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Άρα η προσθήκη ενός αναστολέα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λακταμάσης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στη θεραπεία δεν έχει κλινικό όφελος.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326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602FCB-44AF-4C2E-811D-E39AC30E2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4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40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3F2294-BFC5-4132-8124-85C4AEC2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STREPTOCOCCUS PNEUMONIAE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603979-6B6E-4105-837E-B5718936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Διαφορετικά όρια ευαισθησίας ανάλογα με την πηγή απομόνωσης</a:t>
            </a:r>
          </a:p>
          <a:p>
            <a:pPr marL="0" indent="0">
              <a:buNone/>
            </a:pP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Βενζυλπενικιλλίνες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:(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όχι μηνιγγίτιδα)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 ≤ 0.06: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Ευαίσθητο,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MIC&gt;2 : A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νθεκτικό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Βενζυλπενικιλλίνες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(μηνιγγίτιδα)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MIC≤0.06: E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υαίσθητο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MIC&gt;0.06 A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νθεκτικό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Μεροπενέμη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(όχι μηνιγγίτιδα)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IC≤2:E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υαίσθητο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ΜΙ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C&gt;2 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Ανθεκτικό</a:t>
            </a:r>
          </a:p>
          <a:p>
            <a:pPr marL="0" indent="0">
              <a:buNone/>
            </a:pP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Μεροπενέμη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(μηνιγγίτιδα)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MIC≤0.25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Ευαίσθητο,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MIC&gt;0.25 A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νθεκτικό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76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44A0FC-E612-4767-8FA8-39FE2AB6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ΒΕΝΖΥΛΠΕΝΙΚΙΛΛΙΝΗ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1AF1F8-246F-40BF-83CF-8E56FA6B6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Μηνιγγίτιδα από  </a:t>
            </a:r>
            <a:r>
              <a:rPr lang="en-US" i="1" dirty="0" err="1"/>
              <a:t>S.pneumoniae</a:t>
            </a:r>
            <a:r>
              <a:rPr lang="en-US" dirty="0"/>
              <a:t>: </a:t>
            </a:r>
            <a:r>
              <a:rPr lang="el-GR" dirty="0"/>
              <a:t>Για δόση </a:t>
            </a:r>
            <a:r>
              <a:rPr lang="en-US" dirty="0"/>
              <a:t>2.4 g (4 MU) x 6 iv,</a:t>
            </a:r>
            <a:r>
              <a:rPr lang="el-GR" dirty="0"/>
              <a:t> στελέχη με </a:t>
            </a:r>
            <a:r>
              <a:rPr lang="en-US" dirty="0"/>
              <a:t>MIC≤0.06 mg/L </a:t>
            </a:r>
            <a:r>
              <a:rPr lang="el-GR" dirty="0"/>
              <a:t>είναι ευαίσθητα</a:t>
            </a:r>
          </a:p>
          <a:p>
            <a:r>
              <a:rPr lang="en-US" dirty="0"/>
              <a:t>.</a:t>
            </a:r>
            <a:r>
              <a:rPr lang="el-GR" dirty="0"/>
              <a:t>Πνευμονία από </a:t>
            </a:r>
            <a:r>
              <a:rPr lang="en-US" i="1" dirty="0" err="1"/>
              <a:t>S.pneumoniae</a:t>
            </a:r>
            <a:r>
              <a:rPr lang="en-US" dirty="0"/>
              <a:t>: </a:t>
            </a:r>
            <a:r>
              <a:rPr lang="el-GR" dirty="0"/>
              <a:t>Τα όρια ευαισθησίας σχετίζονται με τη δοσολογία</a:t>
            </a:r>
            <a:r>
              <a:rPr lang="en-US" dirty="0"/>
              <a:t>: </a:t>
            </a:r>
            <a:endParaRPr lang="el-GR" dirty="0"/>
          </a:p>
          <a:p>
            <a:r>
              <a:rPr lang="el-GR" dirty="0"/>
              <a:t>Για δόση</a:t>
            </a:r>
            <a:r>
              <a:rPr lang="en-US" dirty="0"/>
              <a:t> 1.2 g (2 MU) x 4 iv, </a:t>
            </a:r>
            <a:r>
              <a:rPr lang="el-GR" dirty="0"/>
              <a:t>τα στελέχη με </a:t>
            </a:r>
            <a:r>
              <a:rPr lang="en-US" dirty="0"/>
              <a:t> MIC ≤0.5 mg/L</a:t>
            </a:r>
            <a:r>
              <a:rPr lang="el-GR" dirty="0"/>
              <a:t> είναι</a:t>
            </a:r>
            <a:r>
              <a:rPr lang="en-US" dirty="0"/>
              <a:t> </a:t>
            </a:r>
            <a:r>
              <a:rPr lang="el-GR" dirty="0"/>
              <a:t>ευαίσθητα</a:t>
            </a:r>
          </a:p>
          <a:p>
            <a:r>
              <a:rPr lang="el-GR" dirty="0"/>
              <a:t>Για δόση </a:t>
            </a:r>
            <a:r>
              <a:rPr lang="en-US" dirty="0"/>
              <a:t>2.4g (4 MU) g x 4 iv or 1.2 g (2 MU) x 6 iv, </a:t>
            </a:r>
            <a:r>
              <a:rPr lang="el-GR" dirty="0"/>
              <a:t>στελέχη με</a:t>
            </a:r>
            <a:r>
              <a:rPr lang="en-US" dirty="0"/>
              <a:t> MIC ≤1 mg/L </a:t>
            </a:r>
            <a:r>
              <a:rPr lang="el-GR" dirty="0"/>
              <a:t>είναι ευαίσθητα</a:t>
            </a:r>
            <a:endParaRPr lang="en-US" dirty="0"/>
          </a:p>
          <a:p>
            <a:r>
              <a:rPr lang="en-US" dirty="0"/>
              <a:t> </a:t>
            </a:r>
            <a:r>
              <a:rPr lang="el-GR" dirty="0"/>
              <a:t>Για δόση </a:t>
            </a:r>
            <a:r>
              <a:rPr lang="en-US" dirty="0"/>
              <a:t>2.4 g (4 MU) x 6 iv, </a:t>
            </a:r>
            <a:r>
              <a:rPr lang="el-GR" dirty="0"/>
              <a:t>στελέχη</a:t>
            </a:r>
            <a:r>
              <a:rPr lang="en-US" dirty="0"/>
              <a:t> </a:t>
            </a:r>
            <a:r>
              <a:rPr lang="el-GR" dirty="0"/>
              <a:t>με</a:t>
            </a:r>
            <a:r>
              <a:rPr lang="en-US" dirty="0"/>
              <a:t> MIC ≤2 mg/L </a:t>
            </a:r>
            <a:r>
              <a:rPr lang="el-GR" dirty="0"/>
              <a:t>είναι ευαίσθητα</a:t>
            </a:r>
          </a:p>
        </p:txBody>
      </p:sp>
    </p:spTree>
    <p:extLst>
      <p:ext uri="{BB962C8B-B14F-4D97-AF65-F5344CB8AC3E}">
        <p14:creationId xmlns:p14="http://schemas.microsoft.com/office/powerpoint/2010/main" val="433289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24CE6-8EEC-4BFB-904A-7618DC36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22" y="436727"/>
            <a:ext cx="10515600" cy="84616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ΦΑΙΝΟΤΥΠΙΚΗ ΕΡΜΗΝΕΙΑ ΤΟΥ ΑΝΤΙΒΙΟΓΡΑΜΜΑΤΟΣ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4C69EA-DE04-4CB8-BCD3-858C2083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ΟΡΘΗ ΕΡΜΗΝΕΙΑ ΤΟΥ ΑΝΤΙΒΙΟΓΡΑΜΜΑΤΟΣ.</a:t>
            </a:r>
          </a:p>
          <a:p>
            <a:pPr marL="0" indent="0" algn="ctr">
              <a:buNone/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ΑΠΑΡΑΙΤΗΤΗ Η ΓΝΩΣΗ </a:t>
            </a:r>
          </a:p>
          <a:p>
            <a:pPr marL="0" indent="0">
              <a:buNone/>
            </a:pP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μηχανισμών αντοχής,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 ενδογενούς αντοχής ορισμένων βακτηρίων και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υδρολυτικών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ιδιοτήτων των επίκτητων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λακταμασών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2797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925602-27B6-469D-80CC-5AB9E04D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ΑΝΤΙΒΙΟΓΡΑΜΜΑ-ΠΡΟΒΛΕΨΗ ΜΗΧΑΝΙΣΜΟΥ ΑΝΤΟΧΗΣ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478510-FABB-4A02-B82C-5DBAEE1BC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ντοχή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ευρέος φάσματος και στο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aztreonam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είναι ενδεικτική παραγωγής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ESBLs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Η αντοχή στις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oxyimino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7-α-methoxy-cephalosporins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cephamycins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και η μη αναστολή της δράσης της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λακταμάσης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από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clavulanic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αποτελεί έμμεση ένδειξη παρουσίας επίκτητης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AmpC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λακταμάσης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Σπάνια μερικά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AmpC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ένζυμα είναι ευαίσθητα στην αναστολή με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tazobactam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Αντοχή σε όλα τα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αντιβιοτικά (πενικιλίνες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καρβαπενέμες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εκτός από τις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μονομπακτάμες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aztreonam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και μη αναστολή από τους αναστολείς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clavulanic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sulbactam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tazobactam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αποτελεί ένδειξη παραγωγής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μεταλλο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λακταμάσης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24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76F229-1A9A-4ED3-B0BA-D20D99BA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ΑΝΤΙΒΙΟΓΡΑΜΜΑ-ΠΡΟΒΛΕΨΗ ΜΗΧΑΝΙΣΜΟΥ ΑΝΤΟΧΗΣ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275F65-8A86-47EB-9D56-2A0013A17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Αντοχή σε όλα τα β-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λακταμικά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αντιβιοτικά (πενικιλίνες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κεφαλοσπορίνες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καρβαπενέμες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) και στις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μονομπακτάμες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aztreonam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) αποτελεί ένδειξη παραγωγής KPC. </a:t>
            </a:r>
          </a:p>
          <a:p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Στέλεχος E.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cloacae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με αντοχή στο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imipenem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και ευαισθησία στην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ceftazidime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(MIC συχνά 2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) θέτει την υποψία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καρβαπενεμάσης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κλάσης Α, NMC και IMI.  </a:t>
            </a:r>
          </a:p>
          <a:p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Στη S.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marcescens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, όταν το στέλεχος έχει υψηλού επιπέδου αντοχή στο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imipenem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και ευαισθησία στην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ceftazidime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(η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cefotaxime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υδρολύεται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ταχύτερα από την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ceftazidime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) θα πρέπει να αναμένεται κλάσης Α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καρβαπενεμάση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της οικογένειας SME. </a:t>
            </a:r>
          </a:p>
          <a:p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Αντοχή της P.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στο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imipenem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meropenem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και ευαισθησία στην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ceftazidime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cefepime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ημισυνθετικές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πενικιλίνες και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piperacillin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tazobactam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είναι ενδεικτική απώλειας της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OprD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ή D2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πορίνης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, η οποία αποτελεί τον πιο συχνό μηχανισμό απόκτησης αντοχής στις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καρβαπενέμες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849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95757C-B9E2-4D43-B334-4403F8BB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31EEB33-99D9-4080-B736-72E7A77CE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22"/>
            <a:ext cx="12067822" cy="6361289"/>
          </a:xfrm>
        </p:spPr>
      </p:pic>
    </p:spTree>
    <p:extLst>
      <p:ext uri="{BB962C8B-B14F-4D97-AF65-F5344CB8AC3E}">
        <p14:creationId xmlns:p14="http://schemas.microsoft.com/office/powerpoint/2010/main" val="3103470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D28E3A-EBAE-49F3-8C14-E8BE7D82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69873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ΑΝΤΙΒΙΟΓΡΑΜΜΑΤΑ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D361AC8-940F-4726-9BC5-FFF3F565D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955344"/>
            <a:ext cx="11873553" cy="5902656"/>
          </a:xfrm>
        </p:spPr>
      </p:pic>
    </p:spTree>
    <p:extLst>
      <p:ext uri="{BB962C8B-B14F-4D97-AF65-F5344CB8AC3E}">
        <p14:creationId xmlns:p14="http://schemas.microsoft.com/office/powerpoint/2010/main" val="514297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BAFD74-F520-4F9D-9B9C-D70EA9AB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ΑΝΤΙΒΙΟΓΡΑΜΜΑΤΑ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74049EE-D6E1-46AE-ACB6-82FC15CCA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1405719"/>
            <a:ext cx="11846256" cy="5295332"/>
          </a:xfrm>
        </p:spPr>
      </p:pic>
    </p:spTree>
    <p:extLst>
      <p:ext uri="{BB962C8B-B14F-4D97-AF65-F5344CB8AC3E}">
        <p14:creationId xmlns:p14="http://schemas.microsoft.com/office/powerpoint/2010/main" val="791467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DBAE04-1361-46FF-8A80-5FD7A4AD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ΕΠΙΚΤΗΤΟΙ ΜΗΧΑΝΙΣΜΟΙ ΑΝΤΟΧΗΣ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9B3BB15-366E-49B6-8AC4-E54ACAF5F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1514902"/>
            <a:ext cx="11914495" cy="5343098"/>
          </a:xfrm>
        </p:spPr>
      </p:pic>
    </p:spTree>
    <p:extLst>
      <p:ext uri="{BB962C8B-B14F-4D97-AF65-F5344CB8AC3E}">
        <p14:creationId xmlns:p14="http://schemas.microsoft.com/office/powerpoint/2010/main" val="2896680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E9B3F8-0A0E-4AC3-8752-64CD3653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ΕΠΙΚΤΗΤΟΙ ΜΗΧΑΝΙΣΜΟΙ ΑΝΤΟΧΗΣ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96F1E81-0301-492B-A35A-5FBE46D4D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473958"/>
            <a:ext cx="11805314" cy="5281684"/>
          </a:xfrm>
        </p:spPr>
      </p:pic>
    </p:spTree>
    <p:extLst>
      <p:ext uri="{BB962C8B-B14F-4D97-AF65-F5344CB8AC3E}">
        <p14:creationId xmlns:p14="http://schemas.microsoft.com/office/powerpoint/2010/main" val="378263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B4DFBA-A814-4B00-86CE-09D87248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22" y="52957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ΠΟΛΛΑΠΛΟΙ ΜΗΧΑΝΙΣΜΟΙ ΑΝΤΟΧΗΣ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996D629-20A9-48D8-B200-CFA7B4C33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187355"/>
            <a:ext cx="11818961" cy="5617688"/>
          </a:xfrm>
        </p:spPr>
      </p:pic>
    </p:spTree>
    <p:extLst>
      <p:ext uri="{BB962C8B-B14F-4D97-AF65-F5344CB8AC3E}">
        <p14:creationId xmlns:p14="http://schemas.microsoft.com/office/powerpoint/2010/main" val="3160531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970E7D7-F498-4A88-A244-FD2510BFE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32347"/>
            <a:ext cx="11851106" cy="66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7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F79DEF-A2A1-4F20-8483-D7BB5DBE5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2" y="108285"/>
            <a:ext cx="12035588" cy="67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7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4103A4-928B-4A25-8608-9B0CF8AE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5C0B79E-6E50-4C1E-939B-3BA035D76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98782"/>
            <a:ext cx="11913705" cy="6493565"/>
          </a:xfrm>
        </p:spPr>
      </p:pic>
    </p:spTree>
    <p:extLst>
      <p:ext uri="{BB962C8B-B14F-4D97-AF65-F5344CB8AC3E}">
        <p14:creationId xmlns:p14="http://schemas.microsoft.com/office/powerpoint/2010/main" val="3622135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996CE9-BC9B-4118-A13E-15667298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480F2C1-8464-4A24-A551-E81B6A05F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365124"/>
            <a:ext cx="11873948" cy="6353727"/>
          </a:xfrm>
        </p:spPr>
      </p:pic>
    </p:spTree>
    <p:extLst>
      <p:ext uri="{BB962C8B-B14F-4D97-AF65-F5344CB8AC3E}">
        <p14:creationId xmlns:p14="http://schemas.microsoft.com/office/powerpoint/2010/main" val="3323026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D36B08-555E-4CE8-9AAC-6DCFC6362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0" y="9047"/>
            <a:ext cx="9030960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2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C2EE0B-5160-4FC6-9BB3-2EF71AF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16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BE828F5-7E6F-4444-A55F-B02AF4B05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6"/>
            <a:ext cx="10730559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5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EABA66A-D5E8-4F42-B753-C4D95C69A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6" y="325343"/>
            <a:ext cx="9229590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29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451ADE-94F9-41F9-8BDA-909A22DE9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8" y="723522"/>
            <a:ext cx="7836573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20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8EB396-82C3-471C-A358-3F30AFC5F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84" y="885470"/>
            <a:ext cx="7030431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4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29BF4BA-501E-4EC1-9E45-CB798572B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89" y="833075"/>
            <a:ext cx="7135221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23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9ED844-B522-4B3E-8E81-7ABCC4F13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79" y="604443"/>
            <a:ext cx="7287642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1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D8E2C9D-A7C2-4C4E-B8E3-8436A561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84" y="685417"/>
            <a:ext cx="7030431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71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238C26-37B9-42D0-AEFE-823426182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47" y="594917"/>
            <a:ext cx="7201905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04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AA542E-6400-4A0A-903C-BDA4AD48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05" y="737812"/>
            <a:ext cx="7992590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55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7CC343B-1DE1-4BC8-8782-DD740D1D3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79" y="733049"/>
            <a:ext cx="7106642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A34194-E1E5-4BCA-BDEC-2056FA93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ΕΠΙΚΤΗΤΗ ΑΝΤΟΧΗ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6DE31A-685A-4F5E-8C7C-E6AD41D7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Γενετικοί μηχανισμοί 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Βιοχημικοί μηχανισμοί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317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47427C-2B73-4F0F-A060-02057AD6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42" y="790206"/>
            <a:ext cx="7097115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88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7FF98C0-E521-4876-B417-C6740C32B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31" y="771154"/>
            <a:ext cx="7249537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59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4784EC-3121-425C-A929-94D9B74FD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8" y="575864"/>
            <a:ext cx="7259063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885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13AD860-B2B1-4CBD-89F6-D5B7B33ED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27" y="985496"/>
            <a:ext cx="6601746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119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EB8F4C-8B9D-4DBA-906D-CFF5FF533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37" y="809259"/>
            <a:ext cx="7173326" cy="523948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32C14D-FBB7-4AEC-A9BE-7147A13C8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7" y="1411111"/>
            <a:ext cx="3755996" cy="46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714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C9C7A2-F353-4BE3-9A41-29BF20034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46" y="849797"/>
            <a:ext cx="7106642" cy="5315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E22DC-E83B-4A99-B188-9D4AA5513908}"/>
              </a:ext>
            </a:extLst>
          </p:cNvPr>
          <p:cNvSpPr txBox="1"/>
          <p:nvPr/>
        </p:nvSpPr>
        <p:spPr>
          <a:xfrm>
            <a:off x="8692444" y="2991556"/>
            <a:ext cx="6096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CF111-D3E5-4912-BE5D-E4C3AE4CEF5D}"/>
              </a:ext>
            </a:extLst>
          </p:cNvPr>
          <p:cNvSpPr txBox="1"/>
          <p:nvPr/>
        </p:nvSpPr>
        <p:spPr>
          <a:xfrm>
            <a:off x="8692444" y="5297691"/>
            <a:ext cx="609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52575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D00E1B-DA6E-4A1B-8D32-4CAB3F73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47" y="766391"/>
            <a:ext cx="6839905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66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D7D30A-A8A2-4CD7-9904-D22A666E7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10" y="723522"/>
            <a:ext cx="7373379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026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797B6A-94EA-43D5-8237-CD9DBE4A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4" y="637785"/>
            <a:ext cx="7211431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848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A7B681-1AC8-44FA-A784-D17064F04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95" y="723522"/>
            <a:ext cx="6878010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9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F14CA1-8594-4E76-ADED-3C3A46C7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ΜΗΧΑΝΙΣΜΟΙ ΑΝΤΟΧΗΣ ΣΤΑ </a:t>
            </a:r>
            <a:br>
              <a:rPr lang="el-G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Β-ΛΑΚΤΑΜΙΚΑ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2AAEAA-750C-489D-B685-9B06C53B6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Παραγωγή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λακταμασών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- απαντάται συνήθως στα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(-) βακτήρια- οι οποίες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υδρολύουν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 αντιβιοτικό.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Μειωμένη διαπερατότητα – απώλεια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πορινών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απώλεια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πορίνης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OprD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στην P.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προκαλεί αντοχή στην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Ιμιπενέμη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ή αλλαγή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πορινών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των καναλιών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Συστήματα αντλιών ενεργητικής αποβολής του αντιβιοτικού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υπερέκφραση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αντλίας στην P.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προκαλεί αντοχή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Μεροπενέμη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άλλες τάξεις αντιβιοτικών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efflux pump)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Τροποποίηση του στόχου δράσης  – μετάλλαξη του γόνου που κωδικοποιεί τις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PBP’s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απαντάται συνήθως στα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(+) βακτήρια.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Ελαττώνει τη συγγένεια με τα β-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λακταμικά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αντιβιοτικά. 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038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FF558F-2A31-4F46-80F5-D0C05FA6F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10" y="685417"/>
            <a:ext cx="7192379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4DAA34-78D2-4B98-AB74-8E3E7FC1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ΛΑΚΤΑΜΑΣΕΣ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6D76A8-AC7E-4B3E-AD87-14DE8F2A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βακτηριακά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ένζυμα πρωτεϊνικής φύσης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Εκκρίνονται στο περιβάλλον  του μικροβιακού κυττάρου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(+)βακτήρια ή  στον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περιπλασμικό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χώρο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(-) βακτήρια  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Κωδικοποιούνται από γονίδια που φέρονται στο χρωμόσωμα ή 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πλασμίδια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17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8E45AC-3C68-49CA-9AD2-F955BEB6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Β-ΛΑΚΤΑΜΑΣΕΣ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ΑΞΙΝΟΜΗΣΗ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172392-D682-412A-B12E-B86241FF0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Λειτουργική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ταξινόμηση(1995) κατά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Bush-Jacoby-Medeiros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σε ομάδες(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groups)1, 2, 3, 4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</a:p>
          <a:p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υποομάδες(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subgroups)2a, 2b, 2be, 2br, 2c, 2d, 2e, 2f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Μοριακή ταξινόμηση(1980) κατά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Ambler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</a:p>
          <a:p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τάξεις(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classes)A, B, C, D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807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2214</Words>
  <Application>Microsoft Office PowerPoint</Application>
  <PresentationFormat>Ευρεία οθόνη</PresentationFormat>
  <Paragraphs>212</Paragraphs>
  <Slides>70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Wingdings</vt:lpstr>
      <vt:lpstr>Θέμα του Office</vt:lpstr>
      <vt:lpstr>ΑΝΑΓΝΩΡΙΣΗ ΜΗΧΑΝΙΣΜΩΝ ΑΝΤΟΧΗΣ ΑΠΟ ΤΟ ΑΝΤΙΒΙΟΓΡΑΜΜΑ</vt:lpstr>
      <vt:lpstr>ΦΥΣΙΚΗ(ΕΝΔΟΓΕΝΗΣ)ΑΝΤΟΧΗ</vt:lpstr>
      <vt:lpstr>ΕΝΤΕΡΟΒΑΚΤΗΡΙΑΚΑ-ΕΝΔΟΓΕΝΗΣ ΑΝΤΟΧΗ</vt:lpstr>
      <vt:lpstr>Παρουσίαση του PowerPoint</vt:lpstr>
      <vt:lpstr>Παρουσίαση του PowerPoint</vt:lpstr>
      <vt:lpstr>ΕΠΙΚΤΗΤΗ ΑΝΤΟΧΗ</vt:lpstr>
      <vt:lpstr>ΜΗΧΑΝΙΣΜΟΙ ΑΝΤΟΧΗΣ ΣΤΑ  Β-ΛΑΚΤΑΜΙΚΑ</vt:lpstr>
      <vt:lpstr>Β ΛΑΚΤΑΜΑΣΕΣ</vt:lpstr>
      <vt:lpstr>Β-ΛΑΚΤΑΜΑΣΕΣ TΑΞΙΝΟΜΗΣΗ</vt:lpstr>
      <vt:lpstr>Παρουσίαση του PowerPoint</vt:lpstr>
      <vt:lpstr>Β ΛΑΚΤΑΜΑΣΕΣ</vt:lpstr>
      <vt:lpstr>ΕΚΤΕΤΑΜΕΝΟΥ ΦΑΣΜΑΤΟΣ  Β ΛΑΚΤΑΜΑΣΕΣ (ESBLs)</vt:lpstr>
      <vt:lpstr>ΝΕΟΤΕΡΕΣ ESBLS –ΤΥΠΟΥ CTX-M </vt:lpstr>
      <vt:lpstr>AmpC β-λακταμάσες Κεφαλοσπορινάσες</vt:lpstr>
      <vt:lpstr>ΚΑΡΒΑΠΕΝΕΜΑΣΕΣ</vt:lpstr>
      <vt:lpstr>ΜΕΤΑΛΛΟ-Β-ΛΑΚΤΑΜΑΣΕΣ (ΤΑΞΗΣ B)(MBL)</vt:lpstr>
      <vt:lpstr>ΚΑΡΒΑΠΕΝΕΜΑΣΕΣ ΤΑΞΗΣ Α</vt:lpstr>
      <vt:lpstr>ΚΑΡΒΑΠΕΝΕΜΑΣΕΣ ΤΑΞΗΣ D</vt:lpstr>
      <vt:lpstr>ΑΝΙΧΝΕΥΣΗ ΚΑΡΒΑΠΕΝΕΜΑΣΩΝ ΤΡΟΠΟΠΟΙΗΜΕΝΟ HODGE TEST(CLSI)</vt:lpstr>
      <vt:lpstr>Παρουσίαση του PowerPoint</vt:lpstr>
      <vt:lpstr>ΕΡΓΑΣΤΗΡΙΑΚΗ ΑΝΙΧΝΕΥΣΗ ESBLs KAI ΚΑΡΒΑΠΕΝΕΜΑΣΩΝ</vt:lpstr>
      <vt:lpstr>ΤΡΟΠΟΠΟΙΗΣΗ ΤΟΥ ΣΤΟΧΟΥ ΔΡΑΣΗΣ PBPs</vt:lpstr>
      <vt:lpstr>ΑΠΟΚΤΗΣΗ ΝΕΩΝ–ΞΕΝΩΝ PBPS  </vt:lpstr>
      <vt:lpstr>ΓΛΥΚΟΠΕΠΤΙΔΙΑ</vt:lpstr>
      <vt:lpstr>ΒΑΝΚΟΜΥΚΙΝΗ ΚΛΙΝΙΚΑ ΟΡΙΑ ΕΥΑΙΣΘΗΣΙΑΣ(EUCAST)</vt:lpstr>
      <vt:lpstr>S.AUREUS</vt:lpstr>
      <vt:lpstr>S.AUREUS</vt:lpstr>
      <vt:lpstr>ΚΛΙΝΙΚΗ ΣΗΜΑΣΙΑ</vt:lpstr>
      <vt:lpstr>ΕΡΩΤΗΣΗ</vt:lpstr>
      <vt:lpstr>ΓΛΥΚΟΠΕΠΤΙΔΙΑ-ΕΝΤΕΡΟΚΟΚΚΟΣ</vt:lpstr>
      <vt:lpstr>ΜΑΚΡΟΛΙΔΕΣ ΚΑΙ ΑΝΤΟΧΗ</vt:lpstr>
      <vt:lpstr>D  TEST</vt:lpstr>
      <vt:lpstr>STREPTOCOCCUS PNEUMONIAE</vt:lpstr>
      <vt:lpstr>Παρουσίαση του PowerPoint</vt:lpstr>
      <vt:lpstr>STREPTOCOCCUS PNEUMONIAE</vt:lpstr>
      <vt:lpstr>ΒΕΝΖΥΛΠΕΝΙΚΙΛΛΙΝΗ</vt:lpstr>
      <vt:lpstr> ΦΑΙΝΟΤΥΠΙΚΗ ΕΡΜΗΝΕΙΑ ΤΟΥ ΑΝΤΙΒΙΟΓΡΑΜΜΑΤΟΣ </vt:lpstr>
      <vt:lpstr>ΑΝΤΙΒΙΟΓΡΑΜΜΑ-ΠΡΟΒΛΕΨΗ ΜΗΧΑΝΙΣΜΟΥ ΑΝΤΟΧΗΣ</vt:lpstr>
      <vt:lpstr>ΑΝΤΙΒΙΟΓΡΑΜΜΑ-ΠΡΟΒΛΕΨΗ ΜΗΧΑΝΙΣΜΟΥ ΑΝΤΟΧΗΣ</vt:lpstr>
      <vt:lpstr>ΑΝΤΙΒΙΟΓΡΑΜΜΑΤΑ</vt:lpstr>
      <vt:lpstr>ΑΝΤΙΒΙΟΓΡΑΜΜΑΤΑ</vt:lpstr>
      <vt:lpstr>ΕΠΙΚΤΗΤΟΙ ΜΗΧΑΝΙΣΜΟΙ ΑΝΤΟΧΗΣ</vt:lpstr>
      <vt:lpstr>ΕΠΙΚΤΗΤΟΙ ΜΗΧΑΝΙΣΜΟΙ ΑΝΤΟΧΗΣ</vt:lpstr>
      <vt:lpstr>ΠΟΛΛΑΠΛΟΙ ΜΗΧΑΝΙΣΜΟΙ ΑΝΤΟΧΗΣ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ΑΝΑΓΝΩΡΙΣΗ ΜΗΧΑΝΙΣΜΩΝ ΑΝΤΟΧΗΣ ΑΠΟ ΤΟ ΑΝΤΙΒΙΟΓΡΑΜΜΑ</dc:title>
  <dc:creator>MINA</dc:creator>
  <cp:lastModifiedBy>User-1</cp:lastModifiedBy>
  <cp:revision>102</cp:revision>
  <dcterms:created xsi:type="dcterms:W3CDTF">2019-10-20T20:31:08Z</dcterms:created>
  <dcterms:modified xsi:type="dcterms:W3CDTF">2020-10-30T15:43:17Z</dcterms:modified>
</cp:coreProperties>
</file>