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65" r:id="rId4"/>
    <p:sldId id="311" r:id="rId5"/>
    <p:sldId id="352" r:id="rId6"/>
    <p:sldId id="275" r:id="rId7"/>
    <p:sldId id="297" r:id="rId8"/>
    <p:sldId id="382" r:id="rId9"/>
    <p:sldId id="300" r:id="rId10"/>
    <p:sldId id="301" r:id="rId11"/>
    <p:sldId id="364" r:id="rId12"/>
    <p:sldId id="298" r:id="rId13"/>
    <p:sldId id="353" r:id="rId14"/>
    <p:sldId id="369" r:id="rId15"/>
    <p:sldId id="354" r:id="rId16"/>
    <p:sldId id="342" r:id="rId17"/>
    <p:sldId id="257" r:id="rId18"/>
    <p:sldId id="360" r:id="rId19"/>
    <p:sldId id="258" r:id="rId20"/>
    <p:sldId id="302" r:id="rId21"/>
    <p:sldId id="357" r:id="rId22"/>
    <p:sldId id="377" r:id="rId23"/>
    <p:sldId id="349" r:id="rId24"/>
    <p:sldId id="343" r:id="rId25"/>
    <p:sldId id="344" r:id="rId26"/>
    <p:sldId id="345" r:id="rId27"/>
    <p:sldId id="358" r:id="rId28"/>
    <p:sldId id="347" r:id="rId29"/>
    <p:sldId id="355" r:id="rId30"/>
    <p:sldId id="380" r:id="rId31"/>
    <p:sldId id="292" r:id="rId32"/>
    <p:sldId id="346" r:id="rId33"/>
    <p:sldId id="381" r:id="rId34"/>
    <p:sldId id="348" r:id="rId35"/>
    <p:sldId id="371" r:id="rId36"/>
    <p:sldId id="361" r:id="rId37"/>
    <p:sldId id="363" r:id="rId38"/>
    <p:sldId id="270" r:id="rId39"/>
    <p:sldId id="372" r:id="rId40"/>
    <p:sldId id="375" r:id="rId41"/>
    <p:sldId id="376" r:id="rId42"/>
    <p:sldId id="379" r:id="rId43"/>
    <p:sldId id="378" r:id="rId44"/>
    <p:sldId id="370" r:id="rId45"/>
    <p:sldId id="384" r:id="rId46"/>
    <p:sldId id="260" r:id="rId47"/>
    <p:sldId id="383" r:id="rId4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045CD8-2E06-48FA-899C-DA6C341E7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8286CF-56BF-4662-841E-43E705D84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05E2C09-8812-4C24-AAEF-2CBD8FB2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E4DADEB-052E-4CA1-BDFB-31134D25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9D2537F-DB47-41D8-BFB8-1EBF692E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68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412F5F-1AD2-43D0-BB5A-DDBA198F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D7B1165-1000-4A0E-BEE2-75E4B8B44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3F0705-4897-48A5-95C6-70C48BA6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2B94AA-1B96-43ED-BB97-8A8BB9BA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F2D913-BEA7-4B00-9F5C-8089C374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41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477BDCF-2CE0-43C6-A61D-90F7CA9C0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AA5F46E-3DA6-48EF-9304-B3342EDE6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2D91CAB-BB59-43C8-B386-4A188C7B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15EF6DD-ADEB-42D9-9D4F-1814EF4D4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2AAA2E-3FE2-4F23-944A-DF544655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0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361425-C320-4554-ADD6-150B937B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62F6DA-C019-4E71-A689-6C6070350B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5ED1CC-7036-4E0C-8EA9-0A4A23C8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944B53-02BB-4D2D-A161-9E660B4B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7D4ED9-ED27-4879-A6A1-70ED5FCB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2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F68A82-275D-4D35-B1B6-778E7FB9A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4FF76EB-7264-4623-A1F5-390AB4047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B24AF2C-E449-4EB6-BB6F-142F05FF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EBED55-C985-45A7-9514-B17CAA1C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DCCC28-712B-4975-8DE0-FAB1F76E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29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C9F690-5D2F-41F3-9377-055E80CF6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B46ADF-D694-4125-A2A2-57A13D3C7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19F5F0-6005-4295-83E5-96BE1861C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6F081B5-EBAD-4C55-AFEF-6FAEB994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529D02-4CB6-4E85-BDF8-3502A8FA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EB795B4-227B-47E5-9B65-DC7FE21F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68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933755-48EA-43B7-9FC4-68112E8E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F99F399-2E9A-4AF8-B2A1-20055E0B1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311028-D548-409F-809A-ED295E239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7A77322-F3C0-4741-8DD2-3B3BBF111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8A3F19AF-BE06-4E6B-82DB-41694EA0A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980F6308-7A98-44CB-8D4C-B321AB4E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83E8A15-9844-424D-8DAE-FCD9E9F8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3075089-42AE-4784-98FE-FE3F1DB8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64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F6E11D-3B9C-4A2F-A661-D268EC020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7A0A553-48CB-46D3-B44C-910BCF54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CCFDFCC-DD17-4231-953C-4FD3CD0D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E207D95-2C97-47F3-976A-BF4C4BC7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26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C0FA1AB-51EC-4DD1-A36C-D7ADAED9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3EF53B0-31CC-4240-9B72-90C50293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35C2681-9B07-445C-B8F5-5086AABF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08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D183C1-C725-400C-A1B8-13C192B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4BE185-5826-4276-A291-C769C1768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D77898F-662B-427E-81D4-73E6CE87F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250E6F0-D09E-4304-AD41-097CCBE0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C338E75-BC10-458B-9D21-CBFAEC40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9F8A22C-4F49-438E-BB36-9E740C772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229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66873A-EE6E-449B-A5EF-DCDCE527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9F3E660-CCC2-4A12-8555-36EF78B24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904F362-2558-4E76-96AD-6DA6AE27A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A33721-CD66-431D-96BD-6201F06C5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2648A70-02E1-4F01-8F7F-AAF90664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3EBB18-D55B-4E23-8A59-FAA2B77C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05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2965353-8B62-4681-8FC7-53F397A0F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12C2252-D4E4-417E-9C62-D06A9AAB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EE7E52-F9E1-4325-95EB-94FB40869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8EF-8AFC-4528-8BC0-8AACCE26312D}" type="datetimeFigureOut">
              <a:rPr lang="el-GR" smtClean="0"/>
              <a:t>30/10/2020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45AFE2-8E55-48B9-91EC-BC90F2198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B9F36C3-55F1-4A17-91E0-D632E43A3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621C-6177-444A-B71E-642CEB638AE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9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B74A68-5585-4627-878A-3EDF5495B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6052" y="0"/>
            <a:ext cx="8680173" cy="3428999"/>
          </a:xfrm>
          <a:solidFill>
            <a:srgbClr val="C00000"/>
          </a:solidFill>
        </p:spPr>
        <p:txBody>
          <a:bodyPr>
            <a:noAutofit/>
          </a:bodyPr>
          <a:lstStyle/>
          <a:p>
            <a:r>
              <a:rPr lang="el-G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ΜΕΤΑΒΟΛΗ ΜΙΚΡΟΒΙΑΚΗΣ ΑΝΑΠΤΥΞΗΣ ΣΤΟ ΧΡΟΝΟ</a:t>
            </a:r>
            <a:br>
              <a:rPr lang="el-G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l-G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ΙΝ 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ΣΥΣΧΕΤΙΣΕΙΣ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20DB766-A648-4E62-B5DB-4796173B1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6051" y="4386470"/>
            <a:ext cx="8680173" cy="2644566"/>
          </a:xfrm>
        </p:spPr>
        <p:txBody>
          <a:bodyPr>
            <a:normAutofit/>
          </a:bodyPr>
          <a:lstStyle/>
          <a:p>
            <a:pPr algn="r"/>
            <a:r>
              <a:rPr lang="el-GR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ΑΣΗΜΙΝΑ ΣΑΦΑΡΙΚΑ </a:t>
            </a:r>
          </a:p>
          <a:p>
            <a:pPr algn="r"/>
            <a:r>
              <a:rPr lang="el-GR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ΑΚΑΔΗΜΑΙΚΗ ΥΠΟΤΡΟΦΟΣ</a:t>
            </a:r>
          </a:p>
          <a:p>
            <a:pPr algn="r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Δ΄ΠΑΘΟΛΟΓΙΚΗ ΚΛΙΝΙΚΗ</a:t>
            </a:r>
          </a:p>
          <a:p>
            <a:pPr algn="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ΠΑΝΕΠΙΣΤΗΜΙΑΚΟ ΓΕΝΙΚΟ ΝΟΣΟΚΟΜΕΙΟ ΑΤΤΙΚΟΝ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C276165-B991-4DB9-8DD9-1F6420A74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0"/>
            <a:ext cx="3021496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0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7179E6-81DD-4AA8-A612-D19B8473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E69BF85-411E-46D6-AAB2-FE2446F4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Στους αντίστοιχους χρόνους εμβολιάζονται 0,1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καλλιεργήματος σε λιωμένο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άγαρ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παρασκευάζονται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τρυβλία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Χρησιμοποιείται και σωληνάριο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τρυβλίο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χωρίς αντιβιοτικό (μάρτυρας ανάπτυξης του μικροβίου).Εναλλακτικά το παραπάνω καλλιέργημα επιστρώνεται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τρυβλία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άγαρ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Επώαση και αρίθμηση των επιζώντων στελεχών</a:t>
            </a:r>
          </a:p>
        </p:txBody>
      </p:sp>
    </p:spTree>
    <p:extLst>
      <p:ext uri="{BB962C8B-B14F-4D97-AF65-F5344CB8AC3E}">
        <p14:creationId xmlns:p14="http://schemas.microsoft.com/office/powerpoint/2010/main" val="145665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D06613-9D54-424B-96C5-65546457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(ΕΛΕΓΧΟΣ ΣΥΝΕΡΓΕΙΑΣ)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EB8C3C-E5EA-40FF-B752-006CB368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Σχεδιάζονται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καμπύλες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κάθε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αντιβιοτικό χωριστά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συνδυασμό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βακτήριο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εμβολιάζεται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ζωμό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χωρίς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αντιβιοτικό, σε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ζωμό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 περιέχει κάθε αντιβιοτικό χωριστά και σε ζωμό που περιέχει το συνδυασμό των αντιβιοτικών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ορισμένα χρονικά διαστήματα γίνεται δειγματοληψία από κάθε καλλιέργεια, αραιώνεται και γίνεται α/α από όπου αριθμούνται τα ζώντα βακτήρια</a:t>
            </a:r>
          </a:p>
        </p:txBody>
      </p:sp>
    </p:spTree>
    <p:extLst>
      <p:ext uri="{BB962C8B-B14F-4D97-AF65-F5344CB8AC3E}">
        <p14:creationId xmlns:p14="http://schemas.microsoft.com/office/powerpoint/2010/main" val="204404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68A77-D6AB-409F-83C5-FFC84E25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DAAAB7-9B80-4092-B99E-F6913FC0B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Βακτηριοκτόνος δράση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Ορίζεται η μείωση του αρχικού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ενοφθαλμίσματος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κατά 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log10 </a:t>
            </a:r>
          </a:p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Συνέργεια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μεταξύ δύο ή περισσότερων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Η μείωση κατά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log10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βακτηριακής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ανάπτυξης συγκρινόμενης με το πιο δραστικό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Ανταγωνιστική δράση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μεταξύ δύο ή περισσότερων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άυξηση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κατά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log10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βακτηριακής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ανάπτυξης συγκρινόμενης με το πιο δραστικό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14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A02D6D-E5B2-487B-A4C3-6A1D8F73D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119270"/>
            <a:ext cx="11155017" cy="9144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BC30324-2367-4A3A-9E4E-C88453D9D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Representative time–kill curves on four isolates of P. aeruginosa. </a:t>
            </a:r>
          </a:p>
          <a:p>
            <a:pPr marL="0" indent="0" algn="r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COL colistin, IMP imipenem, LVF7.5 levofloxacin 7.5 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g/ml</a:t>
            </a:r>
          </a:p>
          <a:p>
            <a:pPr marL="0" indent="0" algn="r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LVF11 levofloxacin 11 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g/ml, LVF25 levofloxacin 25 </a:t>
            </a:r>
            <a:r>
              <a:rPr lang="el-GR" sz="15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g/ml</a:t>
            </a:r>
            <a:endParaRPr lang="el-G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E67718-FDB8-431C-887F-FE9BDE4E7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3" y="901954"/>
            <a:ext cx="11155017" cy="39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7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7B4AE6-7529-4923-8D82-7012834B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099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1D00345-A3E5-4731-AFED-CCF78D154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018" cy="69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2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13539-9C95-453F-BAE3-1F448DC8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586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ΔΟΚΙΜΑΣΙΕΣ ΕΥΑΙΣΘΗΣΙΑΣ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F82CDC-FCF0-4C03-B0F9-9F97EE9A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2"/>
            <a:ext cx="10515600" cy="4705971"/>
          </a:xfrm>
        </p:spPr>
        <p:txBody>
          <a:bodyPr/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συγκέντρωση του αντιβιοτικού παραμένει σταθερή καθ΄ όλη τη διάρκεια της δοκιμασίας και σε μη συνδεδεμένη μορφή.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Προσδιορισμός της δραστικότητας σε συγκεκριμένο χρονικό διάστημα μετά την έναρξη της επώασης.(Δείχνουν τι συμβαίνει σε μια συγκεκριμένη χρονική στιγμή)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Διαφορετική η φύση του θρεπτικού υλικού σε σχέση με τους ιστούς (δεν περιέχει πρωτεΐνες,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PH:7.2)</a:t>
            </a: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Μικροβιακό φορτίο 10⁵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cfu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/ml,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εκθετική-μη στατική –φάση ανάπτυξης</a:t>
            </a: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Παρουσία ανθεκτικών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υποπληθυσμών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στην καλλιέργεια του παθογόνου που ενώ φαίνονται ευαίσθητοι ,κατά τη διάρκεια της θεραπείας αναπτύσσουν αντοχή που δεν είχε προσδιοριστεί εργαστηριακά.</a:t>
            </a: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2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3B978-806A-4D01-A47E-855C92E1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4649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ΑΡΧΕΣ ΑΝΤΙΜΙΚΡΟΒΙΑΚΗΣ ΘΕΡΑΠΕΙΑΣ-ΣΤΟΧΟΙ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9FEA57-9716-42F0-A065-A351215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 καλύτερο διαθέσιμο για την κάθε περίπτωση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(ανάλογα με την εστία της λοίμωξης, το παθογόνο και την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παθοφυσιολογία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του ασθενούς), στη σωστή δόση και διάρκεια θεραπείας, με μειωμένη επίπτωση ανεπιθύμητων ενεργειών και τοξικότητας.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Αποφυγή επικράτησης ανθεκτικών στελεχών μικροβίων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Μείωση της επικρατούσης αντοχής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«ιδανική» προσφορά υπηρεσιών υγείας με λογικό κόστος.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7388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AA2603-7820-453D-9A6B-4D16EC64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ΕΠΙΛΟΓΗ ΑΝΤΙΒΙΟΤΙΚΟΥ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CFB6C-ADD4-4438-B0CF-CAB89453B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Αντιμικροβιακό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φάσμα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Φαρμακοκινητικές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ιδιότητες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Φαρμακοδυναμική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Τοξικότητα και ανεπιθύμητες ενέργειες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Αλληλοεπιδράσεις </a:t>
            </a:r>
          </a:p>
          <a:p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Δοσολογικά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σχήματα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Διάρκεια χορηγήσεως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δυνατότητα μείωσης της αντοχής ή πρόληψης της ανάπτυξης αντοχής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Ενδείξεις χορηγήσεως</a:t>
            </a:r>
          </a:p>
        </p:txBody>
      </p:sp>
    </p:spTree>
    <p:extLst>
      <p:ext uri="{BB962C8B-B14F-4D97-AF65-F5344CB8AC3E}">
        <p14:creationId xmlns:p14="http://schemas.microsoft.com/office/powerpoint/2010/main" val="29218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DD81CA6-30FF-485D-BDA9-DE656F19A4EA}"/>
              </a:ext>
            </a:extLst>
          </p:cNvPr>
          <p:cNvSpPr/>
          <p:nvPr/>
        </p:nvSpPr>
        <p:spPr>
          <a:xfrm>
            <a:off x="166255" y="263236"/>
            <a:ext cx="11277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Φαρμακοκινητική</a:t>
            </a:r>
            <a:r>
              <a:rPr lang="el-G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– Η χρονική εξέλιξη των ποσοτικών και ποιοτικών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μεταβολών των φαρμάκων στον οργανισμό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Απορρόφηση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Κατανομή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Μεταβολισμός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Απομάκρυνση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ΚΑΝΕΙ Ο ΟΡΓΑΝΙΣΜΟΣ ΣΤΟ ΦΑΡΜΑΚΟ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Φαρμακοδυναμική: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– Η μελέτη της σχέσης ανάμεσα στη δόση/συγκέντρωση ενός φαρμάκου και τη φαρμακολογική, τοξικολογική ή κλινική απάντηση του οργανισμού, δηλαδή περιγράφει την </a:t>
            </a:r>
            <a:r>
              <a:rPr lang="el-GR" sz="2800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αντιμικροβιακή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δράση στη εστία της λοίμωξης</a:t>
            </a:r>
          </a:p>
          <a:p>
            <a:r>
              <a:rPr lang="el-G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ΚΑΝΕΙ ΤΟ ΦΑΡΜΑΚΟ ΜΕΣΑ ΣΤΟΝ ΟΡΓΑΝΙΣΜΟ</a:t>
            </a:r>
          </a:p>
        </p:txBody>
      </p:sp>
    </p:spTree>
    <p:extLst>
      <p:ext uri="{BB962C8B-B14F-4D97-AF65-F5344CB8AC3E}">
        <p14:creationId xmlns:p14="http://schemas.microsoft.com/office/powerpoint/2010/main" val="129229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6C5F84-D4E5-4341-A710-ED3E29E4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MBC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E9B4D4-BCF0-4135-9053-429C34FBA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ΕΛΑΧΙΣΤΗ ΑΝΑΣΤΑΛΤΙΚΗ ΠΥΚΝΟΤΗΤΑ(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MIC):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μικρότερη πυκνότητα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που αναστέλλει την ανάπτυξη του μικροβίου στα θρεπτικά υλικά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ΕΛΑΧΙΣΤΗ ΜΙΚΡΟΒΙΟΚΤΟΝΟΣ ΠΥΚΝΟΤΗΤΑ(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MBC):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μικρότερη πυκνότητα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που θανατώνει το μικρόβιο.</a:t>
            </a:r>
            <a:endParaRPr lang="el-G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3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2E418AB-1DD4-488A-BA69-EF7DDAE35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0" y="92764"/>
            <a:ext cx="12072730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7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4B50F2-AEF9-4423-A426-AFCB7BF7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ΦΑΡΜΑΚΟΚΙΝΗΤΙΚΗ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PK)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950961-77E2-409A-80EC-E57491F45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φαρμακοκινητικές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ιδιότητες καθορίζουν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την κατάλληλη δόση και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την καλύτερη οδό χορήγησης του φαρμάκου </a:t>
            </a:r>
          </a:p>
        </p:txBody>
      </p:sp>
    </p:spTree>
    <p:extLst>
      <p:ext uri="{BB962C8B-B14F-4D97-AF65-F5344CB8AC3E}">
        <p14:creationId xmlns:p14="http://schemas.microsoft.com/office/powerpoint/2010/main" val="142592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D377CA-9A65-4E77-8CFB-65D0E39D9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ΦΑΡΜΑΚΟΚΙΝΗΤΙΚΗ-ΔΟΣΟΛΟΓΙΑ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6CCD1E-DC69-4521-B7A4-52DC393A2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dirty="0" err="1"/>
              <a:t>αντιμικροβιακά</a:t>
            </a:r>
            <a:r>
              <a:rPr lang="el-GR" dirty="0"/>
              <a:t> πρέπει να χορηγούνται στη σωστή δοσολογία, και με τα κατάλληλα μεσοδιαστήματα μεταξύ των δόσεων</a:t>
            </a:r>
          </a:p>
          <a:p>
            <a:r>
              <a:rPr lang="el-GR" dirty="0"/>
              <a:t>Να λαμβάνεται υπόψη η παρουσία </a:t>
            </a:r>
            <a:r>
              <a:rPr lang="el-GR" dirty="0" err="1"/>
              <a:t>αιμοδιηθήσεως</a:t>
            </a:r>
            <a:r>
              <a:rPr lang="el-GR" dirty="0"/>
              <a:t> ή νεφρικής ανεπαρκείας </a:t>
            </a:r>
          </a:p>
          <a:p>
            <a:r>
              <a:rPr lang="el-GR" dirty="0"/>
              <a:t>Είναι σημαντική η αποφυγή </a:t>
            </a:r>
            <a:r>
              <a:rPr lang="el-GR" dirty="0" err="1"/>
              <a:t>υποθεραπείας</a:t>
            </a:r>
            <a:r>
              <a:rPr lang="el-GR" dirty="0"/>
              <a:t> μέσω χαμηλής δοσολογίας </a:t>
            </a:r>
          </a:p>
          <a:p>
            <a:r>
              <a:rPr lang="el-GR" dirty="0"/>
              <a:t>Η χορήγηση των </a:t>
            </a:r>
            <a:r>
              <a:rPr lang="el-GR" dirty="0" err="1"/>
              <a:t>αμινογλυκοσιδών</a:t>
            </a:r>
            <a:r>
              <a:rPr lang="el-GR" dirty="0"/>
              <a:t> συνιστάται να γίνεται άπαξ ημερησίως</a:t>
            </a:r>
          </a:p>
        </p:txBody>
      </p:sp>
    </p:spTree>
    <p:extLst>
      <p:ext uri="{BB962C8B-B14F-4D97-AF65-F5344CB8AC3E}">
        <p14:creationId xmlns:p14="http://schemas.microsoft.com/office/powerpoint/2010/main" val="167828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77A11A-D876-46E3-8B3F-478C0378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ΠΕΡΙΟΧΗ ΚΑΤΩ ΑΠΌ ΤΗΝ ΚΑΜΠΥΛΗ(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UNDER THE CURVE)(AUC)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2BE635-00AF-4832-B421-4F865D49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Δείχνει το συνολικό ποσό του φαρμάκου και τη διάρκεια της παρουσίας του στον υπό μελέτη ιστό. Εκφράζεται σε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mg.h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2F88BE0-620D-4F1F-B36D-EB6B6F9E4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2862470"/>
            <a:ext cx="8984974" cy="36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3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141201-F1A5-4DF0-8147-1658D7BEB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7" y="0"/>
            <a:ext cx="120329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7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C1BA41-CEC6-43D2-87B4-C0B10E7A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5" y="272272"/>
            <a:ext cx="10515600" cy="1454564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ΧΡΟΝΟΕΞΑΡΤΩΜΕΝΗ ΑΝΤΙΜΙΚΡΟΒΙΑΚΗ ΔΡΑΣΗ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BA6299-2697-4430-8B14-F0C31DF7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82"/>
            <a:ext cx="10515600" cy="4616381"/>
          </a:xfrm>
        </p:spPr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αποτελεσματικότητα εξαρτάται από το χρονικό διάστημα κατά το οποίο η στάθμη του φαρμάκου στο πλάσμα ξεπερνά την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μικροβίου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ΆΡΑ 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Πρέπει να ακολουθούνται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δοσολογικά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σχήματα στα οποία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Μικρές δόσεις χορηγούνται σε συχνά χρονικά διαστήματα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Ή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Να επιλέγονται φάρμακα με μακρύ Τ½</a:t>
            </a:r>
          </a:p>
        </p:txBody>
      </p:sp>
    </p:spTree>
    <p:extLst>
      <p:ext uri="{BB962C8B-B14F-4D97-AF65-F5344CB8AC3E}">
        <p14:creationId xmlns:p14="http://schemas.microsoft.com/office/powerpoint/2010/main" val="2605232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07A6A5-6974-4ACC-8DD6-5169B85AF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904"/>
            <a:ext cx="10515600" cy="530087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ΧΡΟΝΟΕΞΑΡΤΩΜΕΝΗ ΑΝΤΙΜΙΚΡΟΒΙΑΚΗ ΔΡΑΣΗ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FD6746-BED1-4BAC-A500-85CCA74D2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Αποτελεσματικά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δοσολογικά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σχήματα είναι αυτά που επιτυγχάνουν στάθμες στο αίμα υψηλότερες της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τουλάχιστον 40-50% του μεσοδιαστήματος χορήγησης του φαρμάκου </a:t>
            </a:r>
          </a:p>
          <a:p>
            <a:pPr marL="0" indent="0" algn="ctr">
              <a:buNone/>
            </a:pPr>
            <a:r>
              <a:rPr lang="el-G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Τ&gt;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endParaRPr lang="el-GR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Καθορίζει το αποτελεσματικότερο φάρμακο μέσα στην ομάδα</a:t>
            </a:r>
          </a:p>
        </p:txBody>
      </p:sp>
    </p:spTree>
    <p:extLst>
      <p:ext uri="{BB962C8B-B14F-4D97-AF65-F5344CB8AC3E}">
        <p14:creationId xmlns:p14="http://schemas.microsoft.com/office/powerpoint/2010/main" val="2753171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C495D0-526E-496A-8CA3-F6CCEC04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3" y="3580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ΧΡΟΝΟΕΞΑΡΤΩΜΕΝΗ ΑΝΤΙΜΙΚΡΟΒΙΑΚΗ ΔΡΑΣΗ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3548B6A9-C47D-4EBB-88A2-80CD1E03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1539"/>
          </a:xfrm>
        </p:spPr>
        <p:txBody>
          <a:bodyPr>
            <a:normAutofit/>
          </a:bodyPr>
          <a:lstStyle/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T&gt;MIC: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συσχέτιση της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φαρμακοκινητικής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στον ορό με την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(ευαισθησία)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ενός οργανισμού</a:t>
            </a:r>
          </a:p>
          <a:p>
            <a:pPr marL="0" indent="0" algn="r"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.Το φάρμακο Α είναι παρών σε συγκέντρωση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mg/l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στο 50% του μεσοδιαστήματος χορήγησης, </a:t>
            </a:r>
          </a:p>
          <a:p>
            <a:pPr marL="0" indent="0" algn="r"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ενώ το φάρμακο Β είναι παρών σε συγκέντρωση 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mg/l 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στο 30% του μεσοδιαστήματος χορήγησης.</a:t>
            </a:r>
          </a:p>
          <a:p>
            <a:endParaRPr 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CBDC96C-1E62-410D-9179-199322376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302327"/>
            <a:ext cx="8188036" cy="34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41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EF2DE4-C67B-4D75-88FB-113E2C877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Β- ΛΑΚΤΑΜΕΣ</a:t>
            </a:r>
          </a:p>
          <a:p>
            <a:r>
              <a:rPr lang="el-GR" dirty="0"/>
              <a:t>ΜΑΚΡΟΛΙΔΕΣ</a:t>
            </a:r>
          </a:p>
          <a:p>
            <a:r>
              <a:rPr lang="el-GR" dirty="0"/>
              <a:t>ΚΛΙΝΔΑΜΥΚΙΝΗ</a:t>
            </a:r>
          </a:p>
          <a:p>
            <a:r>
              <a:rPr lang="el-GR" dirty="0"/>
              <a:t>ΟΞΑΖΟΛΙΔΙΝΟΝΕΣ</a:t>
            </a:r>
          </a:p>
          <a:p>
            <a:r>
              <a:rPr lang="el-GR" dirty="0"/>
              <a:t>ΓΛΥΚΥΚΥΚΛΙΝΕΣ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D8E40D8-A549-4726-9D6E-58FC7762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093842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ΧΡΟΝΟΕΞΑΡΤΩΜΕΝΗ ΑΝΤΙΜΙΚΡΟΒΙΑΚΗ ΔΡΑΣΗ</a:t>
            </a:r>
            <a:b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502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801F26-B5A3-4415-993E-602135665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ΣΥΝΕΧΗΣ ΕΓΧΥΣΗ Β-ΛΑΚΤΑΜΩΝ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96E4993-2AE9-4D88-9EF6-9B5EA9F5F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Προτείνεται από πολλούς συγγραφείς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Επιτυγχάνει τους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φαρμακοκινητικούς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φαρμακοδυναμικούς στόχους στο αίμα και στο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ELF(epithelial lining fluid)(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υγρό που επαλείφει τους πνεύμονες)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Απαιτεί μικρότερες ημερήσιες ποσότητες αντιβιοτικού.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Εναλλακτικά παρατεταμένη ενδοφλέβια έγχυση 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</a:t>
            </a:r>
          </a:p>
          <a:p>
            <a:pPr marL="0" indent="0" algn="r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Soy D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TorresA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Opin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2006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043264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FB4A10-A282-430A-9DC3-2FDA7226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A285F1D-13AE-4CE6-84E7-D3D31E906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365125"/>
            <a:ext cx="11926956" cy="6492875"/>
          </a:xfrm>
        </p:spPr>
      </p:pic>
    </p:spTree>
    <p:extLst>
      <p:ext uri="{BB962C8B-B14F-4D97-AF65-F5344CB8AC3E}">
        <p14:creationId xmlns:p14="http://schemas.microsoft.com/office/powerpoint/2010/main" val="2075055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B84C23-9AC0-45D7-BE0B-0C8824E67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0836"/>
            <a:ext cx="11914909" cy="67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61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FBEABBD-4EA8-4AEF-8EA8-8038A43F7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66255"/>
            <a:ext cx="11554690" cy="58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1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2F7B36-5CB8-48F1-B789-ECFCCFC3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ΔΟΣΟΕΞΑΡΤΩΜΕΝΗ ΑΝΤΙΜΙΚΡΟΒΙΑΚΗ ΔΡΑΣΗ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B28A54-F706-47F4-A85C-AA825CF9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Όσο υψηλότερη είναι η </a:t>
            </a:r>
            <a:r>
              <a:rPr lang="en-US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Cmax</a:t>
            </a:r>
            <a:r>
              <a:rPr lang="el-G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τόσο μεγαλύτερη και ταχύτερη η βακτηριοκτόνος δράση και τόσο μεγαλύτερης διαρκείας το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PAE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Αποτελεσματικότερα τα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δοσολογικά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σχήματα που χορηγούν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εφ΄άπαξ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όλη την ημερήσια δόση (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αμινογλυκοσίδες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2319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9F8D8-2112-48D4-A6E8-0C73716A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POST-ANTIBIOTIC EFFECT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D2EA285-58FE-4964-A154-7405F31AC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ερικά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έχουν παρατεταμένη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δράση ακόμα και μετά την μείωση της συγκέντρωσης τους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υποανασταλτικά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επίπεδα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παρατεταμένη αυτή καταστολή της ανάπτυξης των μικροοργανισμών, η οποία δεν οφείλεται στους αμυντικούς μηχανισμούς του ξενιστή χαρακτηρίζεται ως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-αντιβιοτική δράση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PAE)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PAE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φαινόμενο που έχει παρατηρηθεί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vitro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627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E83C09-5372-4308-92D1-2A6B548C9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ΔΟΣΟΕΞΑΡΤΩΜΕΝΗ ΑΝΤΙΜΙΚΡΟΒΙΑΚΗ ΔΡΑΣΗ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669AE6-5B69-4579-961F-AAB715C89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ΑΜΙΝΟΓΛΥΚΟΣΙΔΕΣ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ΚΙΝΟΛΟΝΕΣ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ΚΕΤΟΛΙΔΕΣ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ΜΕΤΡΟΝΙΔΑΖΟΛΗ</a:t>
            </a:r>
          </a:p>
        </p:txBody>
      </p:sp>
    </p:spTree>
    <p:extLst>
      <p:ext uri="{BB962C8B-B14F-4D97-AF65-F5344CB8AC3E}">
        <p14:creationId xmlns:p14="http://schemas.microsoft.com/office/powerpoint/2010/main" val="2974058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B01C3E-1EB6-45A8-A628-5CEAB6BDE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7478320-CFE2-4D7B-B3B8-A89E4302A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365125"/>
            <a:ext cx="11794435" cy="6492875"/>
          </a:xfrm>
        </p:spPr>
      </p:pic>
    </p:spTree>
    <p:extLst>
      <p:ext uri="{BB962C8B-B14F-4D97-AF65-F5344CB8AC3E}">
        <p14:creationId xmlns:p14="http://schemas.microsoft.com/office/powerpoint/2010/main" val="1113644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158947-C481-4EC0-B861-A8797ABA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984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AUC/MIC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0A53BB-77C9-48AD-9DF7-770C14DB8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878"/>
            <a:ext cx="10515600" cy="5395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AUC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αντιπροσωπεύει την συγκέντρωση του φαρμάκου και τον χρόνο έκθεσης στην οποία εκτίθενται τα μικρόβια πάνω από την ελάχιστη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που είναι απαραίτητη για να υπάρξει αποτέλεσμα</a:t>
            </a:r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ΟΣΟ ΜΕΓΑΛΥΤΕΡΗ ΕΙΝΑΙ Η ΑΝΑΛΟΓΙΑ ΤΟΣΟ ΠΕΡΙΣΣΟΤΕΡΟ ΑΠΟΤΕΛΕΣΜΑΤΙΚΟ ΕΙΝΑΙ ΤΟ ΑΝΤΙΜΙΚΡΟΒΙΑΚΟ</a:t>
            </a:r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9A5D4C9-9A8B-4F52-86FC-5BF4B033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2822714"/>
            <a:ext cx="9713843" cy="403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11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DD2B18-7E5E-42B4-8CBC-350966074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8D2D98-CA42-485F-917E-2704B062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Συσχέτιση των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φαρμακοκινητικών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/φαρμακοδυναμικών παραμέτρων σε 134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νοσηλεύομενους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ασθενείς με λοιμώξεις αναπνευστικού, δέρματος ή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επιπλεγμένες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ουρολοιμώξεις που θεραπεύτηκαν με 500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mg IV </a:t>
            </a:r>
            <a:r>
              <a:rPr 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λεβοφλοξασίνης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καθημερινά για 5-14 ημέρες.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Οι αριθμοί πάνω από κάθε στήλη είναι οι αριθμοί των ασθενών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Preston et al( JAMA1998)</a:t>
            </a:r>
          </a:p>
          <a:p>
            <a:pPr marL="0" indent="0" algn="r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DF32FB6-9039-4618-88CD-F3FC42DC8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365125"/>
            <a:ext cx="11463130" cy="463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0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A03F24-A977-4877-BE6F-70B56EE7A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19270"/>
            <a:ext cx="12085983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71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2FE6F8-A233-4D0E-9C08-A5943859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ΚΙΝΟΛΟΝΕΣ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0FC597-12D0-44B7-BEB1-229B5D3B2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καλύτερο κλινικό και θεραπευτικό αποτέλεσμα πρέπει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24hAUC/MIC ≥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25-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για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S.pneumoniae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24hAUC/MIC ≥ 100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-125 για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Gram(-)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βακτήρια</a:t>
            </a:r>
          </a:p>
        </p:txBody>
      </p:sp>
    </p:spTree>
    <p:extLst>
      <p:ext uri="{BB962C8B-B14F-4D97-AF65-F5344CB8AC3E}">
        <p14:creationId xmlns:p14="http://schemas.microsoft.com/office/powerpoint/2010/main" val="89422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D96C3D-F35F-4B58-89C4-737BD3B8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C47D709-091D-447D-BC8A-D864E805C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365125"/>
            <a:ext cx="11940209" cy="6380232"/>
          </a:xfrm>
        </p:spPr>
      </p:pic>
    </p:spTree>
    <p:extLst>
      <p:ext uri="{BB962C8B-B14F-4D97-AF65-F5344CB8AC3E}">
        <p14:creationId xmlns:p14="http://schemas.microsoft.com/office/powerpoint/2010/main" val="2344468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2F5D17-199B-49E7-8430-C4663A583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191999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05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7F5854-C563-463E-B94C-1626BB55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DE49E47-9E76-4E30-93FD-2D193B96C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9983769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EC8C31-BEC7-4103-AAD4-3DFAE0088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65"/>
            <a:ext cx="12192000" cy="67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69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5F1BB4-BE4D-4343-8199-6CB6FDC8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B0E140B-5863-453A-AA35-F2EC163D4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2192000" cy="6492875"/>
          </a:xfrm>
        </p:spPr>
      </p:pic>
    </p:spTree>
    <p:extLst>
      <p:ext uri="{BB962C8B-B14F-4D97-AF65-F5344CB8AC3E}">
        <p14:creationId xmlns:p14="http://schemas.microsoft.com/office/powerpoint/2010/main" val="74749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BB2179-9C9D-410C-842C-AFBB8C90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CCAAC9-3969-402D-815E-06A49132E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μαθηματικά στην Ιατρική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C5E3F9-EE2F-4EE9-8B3E-F8EB6ED4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2650435"/>
            <a:ext cx="11807686" cy="40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08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8A47B0-B40F-4735-8370-AB443CC9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 CARLO SIMULATION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9BE8325-1298-470E-9488-09C1893BC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1378226"/>
            <a:ext cx="11410122" cy="5353878"/>
          </a:xfrm>
        </p:spPr>
      </p:pic>
    </p:spTree>
    <p:extLst>
      <p:ext uri="{BB962C8B-B14F-4D97-AF65-F5344CB8AC3E}">
        <p14:creationId xmlns:p14="http://schemas.microsoft.com/office/powerpoint/2010/main" val="31721811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D32B5E3-ACEF-44CE-B910-26BEB6E3E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85530"/>
            <a:ext cx="11847444" cy="65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44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F4F316-62E5-40C6-97B5-CF36F82C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562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ΣΥΜΠΕΡΑΣΜΑΤΑ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D4414D-97AC-4887-9311-59065091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PK/PD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παράμετροι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Χρησιμεύουν στην αποτελεσματικότερη επιλογή της δόσης και της συχνότητας χορήγησης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αντιμικροβιακού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Μεγιστοποιούν την δράση του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Αυξάνουν την ταχύτητα κλινικής ανταπόκρισης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Μειώνουν την πιθανότητα επικράτησης ανθεκτικών στελεχών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Είναι οι καλύτεροι δείκτες της έκβασης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8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E68A6A-EB67-4553-9A63-27C4B05D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MBC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39CB2A-E369-4E23-82F8-D9EA624D1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ΜΑΣ ΠΛΗΡΟΦΟΡΟΥΝ ΓΙ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ΔΡΑΣΤΙΚΟΤΗΤΑ ΤΟΥ ΑΝΤΙΒΙΟΤΙΚΟΥ ΣΤΟΝ ΧΡΟΝΟ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ΤΟΝ ΡΥΘΜΟ ΘΑΝΑΤΩΣΗΣ ΤΩΝ ΜΙΚΡΟΒΙΩΝ ΚΑΙ ΑΝ ΑΥΞΑΝΕΤΑΙ ΣΕ ΜΕΓΑΛΥΤΕΡΕΣ ΣΥΓΚΕΝΤΡΩΣΕΙΣ ΤΟΥ ΑΝΤΙΒΙΟΤΙΚΟΥ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ΣΥΝΕΧΙΖΟΜΕΝΗ ΔΡΑΣΗ ΠΟΥ ΠΑΡΑΜΕΝΕΙ ΜΕΤΑ ΤΗΝ ΕΚΘΕΣΗ ΣΤΟ ΑΝΤΙΒΙΟΤΙΚΟ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46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B94FCD-F4D7-4E7D-BB01-9E33771DC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4499B0-4DEA-4413-836A-6EFED98A8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Ιστορικά έχουν χρησιμοποιηθεί για αξιολόγηση νέων φαρμάκων</a:t>
            </a:r>
          </a:p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Μπορούν να ελέγξουν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εξαρτώμενη από τη συγκέντρωση και το χρόνο βακτηριοκτόνο δράση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παραγόντων.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παρουσία ανθεκτικών μεταλλακτών, παράδοξης δράσης, αντοχής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Την παρουσία συνέργειας μεταξύ δύο ή περισσότερων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αντιμικροβιακών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παραγόντων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212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10B5D20-6A03-4A10-95C3-4C215034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A9D814-7CE0-47D4-BCA3-22D2E4982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ΑΡΧΕΣ ΜΕΘΟΔΟΥ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Έλεγχος αποτελεσματικότητας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παράγοντα έναντι ενός συγκεκριμένου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βακτηριακού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στελέχους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Μετράει αλλαγές στο χρόνο και αντιπροσωπεύει μια δυναμική εικόνα δράσης του αντιβιοτικού αλλά σπάνια χρησιμοποιείται για ρύθμιση της θεραπείας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 αριθμός των επιζώντων βακτηρίων σε ορισμένη συγκέντρωση αντιβιοτικού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1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B3E653-1741-4F23-A5C5-2E94B026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4A699A-C918-4F67-9C40-9E964B66C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ξ΄αιτίας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της επιλογής ανθεκτικών μεταλλακτών ή της εξασθένησης της δράσης του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 αριθμός των αποικιών μπορεί να αυξηθεί μετά την αρχική μείωση του αριθμού των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μικροοργανισμων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Μπορώ να απομονώσω τους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επιζήσαντες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μικροοργανισμούς και να καθορίσω την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τους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Εάν έχει συμβεί εξασθένηση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αντιμικροβιακής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δράσης θα αυξηθεί η 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Αν έχω επιλογή ανθεκτικού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υποπληθυσμού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η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θα είναι πολλές φορές υψηλότερη από την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του αρχικού είδους</a:t>
            </a:r>
          </a:p>
        </p:txBody>
      </p:sp>
    </p:spTree>
    <p:extLst>
      <p:ext uri="{BB962C8B-B14F-4D97-AF65-F5344CB8AC3E}">
        <p14:creationId xmlns:p14="http://schemas.microsoft.com/office/powerpoint/2010/main" val="337234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B043CE-303D-40AE-ADC6-7E05CAA46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TIME-KILLING CURVES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B1DCBE-5AD2-49AF-9EBA-048CE867E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Ελέγχεται μόνο μία συγκέντρωση του αντιβιοτικού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(ο μέσος όρος αυτής που επιτυγχάνεται στο αίμα).Κατά περιοδικά διαστήματα της επώασης και στους χρόνους 0,4,8,24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δειγματοληψία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μετρώνται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οι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αποκίες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(καμπύλη με τον αριθμό αποικιών στη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τεταγμένη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το χρόνο στην τετμημένη)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Σωληνάρια(10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 MHB)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που αντιστοιχούν στους χρόνους δειγματοληψίας(0,4,8,24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h)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την επιλεγείσα συγκέντρωση αντιβιοτικού, εμβολιάζονται με 0,1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ενοφθαλμίσματος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ώστε να έχω συγκέντρωση 1.5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10⁶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cfu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/ml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474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1393</Words>
  <Application>Microsoft Office PowerPoint</Application>
  <PresentationFormat>Ευρεία οθόνη</PresentationFormat>
  <Paragraphs>181</Paragraphs>
  <Slides>47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Θέμα του Office</vt:lpstr>
      <vt:lpstr>ΜΕΤΑΒΟΛΗ ΜΙΚΡΟΒΙΑΚΗΣ ΑΝΑΠΤΥΞΗΣ ΣΤΟ ΧΡΟΝΟ IN VITRO ΚΑΙ ΙΝ VIVO ΣΥΣΧΕΤΙΣΕΙΣ</vt:lpstr>
      <vt:lpstr>MIC ΚΑΙ MBC</vt:lpstr>
      <vt:lpstr>Παρουσίαση του PowerPoint</vt:lpstr>
      <vt:lpstr>Παρουσίαση του PowerPoint</vt:lpstr>
      <vt:lpstr>MIC ΚΑΙ MBC</vt:lpstr>
      <vt:lpstr>TIME-KILLING CURVES</vt:lpstr>
      <vt:lpstr>TIME-KILLING CURVES</vt:lpstr>
      <vt:lpstr>TIME-KILLING CURVES</vt:lpstr>
      <vt:lpstr>TIME-KILLING CURVES</vt:lpstr>
      <vt:lpstr>TIME-KILLING CURVES</vt:lpstr>
      <vt:lpstr>TIME-KILLING CURVES(ΕΛΕΓΧΟΣ ΣΥΝΕΡΓΕΙΑΣ)</vt:lpstr>
      <vt:lpstr>TIME-KILLING CURVES</vt:lpstr>
      <vt:lpstr>TIME-KILLING CURVES</vt:lpstr>
      <vt:lpstr>Παρουσίαση του PowerPoint</vt:lpstr>
      <vt:lpstr>Παρουσίαση του PowerPoint</vt:lpstr>
      <vt:lpstr>IN VITRO ΔΟΚΙΜΑΣΙΕΣ ΕΥΑΙΣΘΗΣΙΑΣ</vt:lpstr>
      <vt:lpstr>ΑΡΧΕΣ ΑΝΤΙΜΙΚΡΟΒΙΑΚΗΣ ΘΕΡΑΠΕΙΑΣ-ΣΤΟΧΟΙ</vt:lpstr>
      <vt:lpstr>ΕΠΙΛΟΓΗ ΑΝΤΙΒΙΟΤΙΚΟΥ</vt:lpstr>
      <vt:lpstr>Παρουσίαση του PowerPoint</vt:lpstr>
      <vt:lpstr>Παρουσίαση του PowerPoint</vt:lpstr>
      <vt:lpstr>ΦΑΡΜΑΚΟΚΙΝΗΤΙΚΗ (PK)</vt:lpstr>
      <vt:lpstr>ΦΑΡΜΑΚΟΚΙΝΗΤΙΚΗ-ΔΟΣΟΛΟΓΙΑ</vt:lpstr>
      <vt:lpstr>ΠΕΡΙΟΧΗ ΚΑΤΩ ΑΠΌ ΤΗΝ ΚΑΜΠΥΛΗ(AREA UNDER THE CURVE)(AUC)</vt:lpstr>
      <vt:lpstr>Παρουσίαση του PowerPoint</vt:lpstr>
      <vt:lpstr>ΧΡΟΝΟΕΞΑΡΤΩΜΕΝΗ ΑΝΤΙΜΙΚΡΟΒΙΑΚΗ ΔΡΑΣΗ </vt:lpstr>
      <vt:lpstr>ΧΡΟΝΟΕΞΑΡΤΩΜΕΝΗ ΑΝΤΙΜΙΚΡΟΒΙΑΚΗ ΔΡΑΣΗ </vt:lpstr>
      <vt:lpstr>ΧΡΟΝΟΕΞΑΡΤΩΜΕΝΗ ΑΝΤΙΜΙΚΡΟΒΙΑΚΗ ΔΡΑΣΗ </vt:lpstr>
      <vt:lpstr>ΧΡΟΝΟΕΞΑΡΤΩΜΕΝΗ ΑΝΤΙΜΙΚΡΟΒΙΑΚΗ ΔΡΑΣΗ </vt:lpstr>
      <vt:lpstr>ΣΥΝΕΧΗΣ ΕΓΧΥΣΗ Β-ΛΑΚΤΑΜΩΝ</vt:lpstr>
      <vt:lpstr>Παρουσίαση του PowerPoint</vt:lpstr>
      <vt:lpstr>Παρουσίαση του PowerPoint</vt:lpstr>
      <vt:lpstr>ΔΟΣΟΕΞΑΡΤΩΜΕΝΗ ΑΝΤΙΜΙΚΡΟΒΙΑΚΗ ΔΡΑΣΗ</vt:lpstr>
      <vt:lpstr>POST-ANTIBIOTIC EFFECT</vt:lpstr>
      <vt:lpstr>ΔΟΣΟΕΞΑΡΤΩΜΕΝΗ ΑΝΤΙΜΙΚΡΟΒΙΑΚΗ ΔΡΑΣΗ</vt:lpstr>
      <vt:lpstr>Παρουσίαση του PowerPoint</vt:lpstr>
      <vt:lpstr>AUC/MIC</vt:lpstr>
      <vt:lpstr>Παρουσίαση του PowerPoint</vt:lpstr>
      <vt:lpstr>Παρουσίαση του PowerPoint</vt:lpstr>
      <vt:lpstr>ΚΙΝΟΛΟΝΕΣ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MONTE CARLO SIMULATION</vt:lpstr>
      <vt:lpstr>MONTE CARLO SIMULATION</vt:lpstr>
      <vt:lpstr>Παρουσίαση του PowerPoint</vt:lpstr>
      <vt:lpstr>ΣΥΜΠΕΡΑΣΜΑΤΑ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ΜΕΤΑΒΟΛΗ ΜΙΚΡΟΒΙΑΚΗΣ ΑΝΑΠΤΥΞΗΣ ΣΤΟ ΧΡΟΝΟ:IN VITRO ΚΑΙ ΙΝ VIVO ΣΥΣΧΕΤΙΣΕΙΣ</dc:title>
  <dc:creator>MINA</dc:creator>
  <cp:lastModifiedBy>User-1</cp:lastModifiedBy>
  <cp:revision>140</cp:revision>
  <dcterms:created xsi:type="dcterms:W3CDTF">2019-10-09T10:46:24Z</dcterms:created>
  <dcterms:modified xsi:type="dcterms:W3CDTF">2020-10-30T15:46:29Z</dcterms:modified>
</cp:coreProperties>
</file>