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4"/>
  </p:notesMasterIdLst>
  <p:sldIdLst>
    <p:sldId id="256" r:id="rId2"/>
    <p:sldId id="274" r:id="rId3"/>
    <p:sldId id="258" r:id="rId4"/>
    <p:sldId id="281" r:id="rId5"/>
    <p:sldId id="259" r:id="rId6"/>
    <p:sldId id="267" r:id="rId7"/>
    <p:sldId id="260" r:id="rId8"/>
    <p:sldId id="269" r:id="rId9"/>
    <p:sldId id="270" r:id="rId10"/>
    <p:sldId id="282" r:id="rId11"/>
    <p:sldId id="261" r:id="rId12"/>
    <p:sldId id="277" r:id="rId13"/>
    <p:sldId id="275" r:id="rId14"/>
    <p:sldId id="276" r:id="rId15"/>
    <p:sldId id="278" r:id="rId16"/>
    <p:sldId id="279" r:id="rId17"/>
    <p:sldId id="280" r:id="rId18"/>
    <p:sldId id="263" r:id="rId19"/>
    <p:sldId id="265" r:id="rId20"/>
    <p:sldId id="264" r:id="rId21"/>
    <p:sldId id="262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70" autoAdjust="0"/>
  </p:normalViewPr>
  <p:slideViewPr>
    <p:cSldViewPr snapToGrid="0">
      <p:cViewPr varScale="1">
        <p:scale>
          <a:sx n="62" d="100"/>
          <a:sy n="62" d="100"/>
        </p:scale>
        <p:origin x="90" y="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BA9D6-BD74-4648-ACD3-B79FF7915454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1372-42D8-4DB6-A804-542BF1037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35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372-42D8-4DB6-A804-542BF1037AC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83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372-42D8-4DB6-A804-542BF1037AC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58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CD4, </a:t>
            </a:r>
            <a:r>
              <a:rPr lang="en-US" dirty="0" err="1"/>
              <a:t>makrophage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372-42D8-4DB6-A804-542BF1037AC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21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ΙΝΩΣΗ ΛΙΠΩΔΟΥΣ ΙΣΤΟΥ</a:t>
            </a:r>
            <a:endParaRPr lang="en-US" dirty="0"/>
          </a:p>
          <a:p>
            <a:r>
              <a:rPr lang="en-US" dirty="0"/>
              <a:t>Dicer gene, </a:t>
            </a:r>
            <a:r>
              <a:rPr lang="el-GR" dirty="0"/>
              <a:t>ενδονουκλεάση που ρυθμίζει τα </a:t>
            </a:r>
            <a:r>
              <a:rPr lang="en-US" dirty="0"/>
              <a:t>micro RNAs. </a:t>
            </a:r>
            <a:r>
              <a:rPr lang="el-GR" dirty="0"/>
              <a:t>Ιικός μηχανισμός για την ενίσχυση της λοιμογονικότητας</a:t>
            </a:r>
          </a:p>
          <a:p>
            <a:r>
              <a:rPr lang="el-GR" dirty="0"/>
              <a:t>Χαμηλή έκφραση του έχει μεταβολικές επιπτώσεις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372-42D8-4DB6-A804-542BF1037AC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71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mouktaroudi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F9D8-8A7B-4568-8718-7DD766F78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258884"/>
            <a:ext cx="9068586" cy="1471813"/>
          </a:xfrm>
        </p:spPr>
        <p:txBody>
          <a:bodyPr>
            <a:spAutoFit/>
          </a:bodyPr>
          <a:lstStyle/>
          <a:p>
            <a:r>
              <a:rPr lang="en-US" sz="5400" b="1" dirty="0" err="1"/>
              <a:t>Hiv</a:t>
            </a:r>
            <a:r>
              <a:rPr lang="en-US" sz="5400" b="1" dirty="0"/>
              <a:t> </a:t>
            </a:r>
            <a:r>
              <a:rPr lang="el-GR" sz="5400" b="1" dirty="0"/>
              <a:t>λοιμωξη και μεταβολικο συνδρομο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F42A2-50AF-4CA4-A537-DEAA762CE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748038"/>
            <a:ext cx="9070848" cy="1351034"/>
          </a:xfrm>
        </p:spPr>
        <p:txBody>
          <a:bodyPr>
            <a:noAutofit/>
          </a:bodyPr>
          <a:lstStyle/>
          <a:p>
            <a:pPr algn="r"/>
            <a:r>
              <a:rPr lang="el-GR" sz="1800" dirty="0"/>
              <a:t>Δρ. Μαρία Μουκταρούδη</a:t>
            </a:r>
          </a:p>
          <a:p>
            <a:pPr algn="r"/>
            <a:endParaRPr lang="el-GR" sz="1800" dirty="0"/>
          </a:p>
          <a:p>
            <a:pPr algn="r"/>
            <a:r>
              <a:rPr lang="el-GR" sz="1800" dirty="0"/>
              <a:t>Επιμελήτρια Α΄ΕΣΥ</a:t>
            </a:r>
          </a:p>
          <a:p>
            <a:pPr algn="r"/>
            <a:r>
              <a:rPr lang="el-GR" sz="1800" dirty="0"/>
              <a:t>Δ΄Παθολογική Κλινική</a:t>
            </a:r>
          </a:p>
          <a:p>
            <a:pPr algn="r"/>
            <a:r>
              <a:rPr lang="el-GR" sz="1800" dirty="0"/>
              <a:t>Πανεπιστημίακό Γενικό Νοσοκομείο ΑΤΤΙΚΟΝ</a:t>
            </a:r>
          </a:p>
          <a:p>
            <a:pPr algn="r"/>
            <a:r>
              <a:rPr lang="en-GB" sz="1800" dirty="0">
                <a:hlinkClick r:id="rId3"/>
              </a:rPr>
              <a:t>mmouktaroudi@yahoo.com</a:t>
            </a:r>
            <a:r>
              <a:rPr lang="en-GB" sz="1800" dirty="0"/>
              <a:t>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8788690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F251-437B-4021-B56B-AA2F8794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D3B5-9190-4AF5-B560-03C3F318D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Μελέτη σε υγιείς εθελοντές : </a:t>
            </a:r>
            <a:r>
              <a:rPr lang="en-US" sz="2800" dirty="0"/>
              <a:t>ART</a:t>
            </a:r>
            <a:endParaRPr lang="el-GR" sz="2800" dirty="0"/>
          </a:p>
          <a:p>
            <a:r>
              <a:rPr lang="el-GR" sz="2800" dirty="0"/>
              <a:t>Τροποποίηση της ευαισθησίας στην ινσουλίνη μετά από 2-4 εβδομάδες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914401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8877-60A4-46CA-B67C-BC46F98B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55" y="411482"/>
            <a:ext cx="10058400" cy="1371600"/>
          </a:xfrm>
        </p:spPr>
        <p:txBody>
          <a:bodyPr/>
          <a:lstStyle/>
          <a:p>
            <a:r>
              <a:rPr lang="en-US" b="1" dirty="0"/>
              <a:t>ART 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7D6F-3DA8-4928-9D1D-2198DA67B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671042"/>
            <a:ext cx="11262528" cy="3931920"/>
          </a:xfrm>
        </p:spPr>
        <p:txBody>
          <a:bodyPr>
            <a:noAutofit/>
          </a:bodyPr>
          <a:lstStyle/>
          <a:p>
            <a:r>
              <a:rPr lang="el-GR" sz="2800" dirty="0"/>
              <a:t>Παλαιά σχήματα (</a:t>
            </a:r>
            <a:r>
              <a:rPr lang="en-US" sz="2800" dirty="0"/>
              <a:t>PIs) : </a:t>
            </a:r>
            <a:r>
              <a:rPr lang="el-GR" sz="2800" dirty="0"/>
              <a:t>λιποδυστροφία, (χαρακτηριστική εικόνα) → δυσλιπιδιμία ινσουλινοαντοχή, ΣΔ</a:t>
            </a:r>
          </a:p>
          <a:p>
            <a:r>
              <a:rPr lang="el-GR" sz="2800" dirty="0"/>
              <a:t>Ρόλος του </a:t>
            </a:r>
            <a:r>
              <a:rPr lang="en-US" sz="2800" dirty="0"/>
              <a:t>dicer gene</a:t>
            </a:r>
            <a:endParaRPr lang="el-GR" sz="2800" dirty="0"/>
          </a:p>
          <a:p>
            <a:r>
              <a:rPr lang="en-US" sz="2800" dirty="0"/>
              <a:t>(NRTIs) (thymidine analog zidovudine, </a:t>
            </a:r>
            <a:r>
              <a:rPr lang="en-US" sz="2800" dirty="0" err="1"/>
              <a:t>stavoudine</a:t>
            </a:r>
            <a:r>
              <a:rPr lang="en-US" sz="2800" dirty="0"/>
              <a:t>) </a:t>
            </a:r>
            <a:r>
              <a:rPr lang="el-GR" sz="2800" dirty="0"/>
              <a:t>μιτοχονδριακή τοξικότητα, αναστολή μιτοχονδριακής πολυμεράσης</a:t>
            </a:r>
            <a:r>
              <a:rPr lang="en-US" sz="2800" dirty="0"/>
              <a:t>,</a:t>
            </a:r>
            <a:r>
              <a:rPr lang="el-GR" sz="2800" dirty="0"/>
              <a:t> λιποατροφία, εναπόθεση λίπους στον κορμό, ινσουλινοαντοχή</a:t>
            </a:r>
          </a:p>
          <a:p>
            <a:r>
              <a:rPr lang="el-GR" sz="2800" dirty="0"/>
              <a:t>Νέα σχήματα: μείωση της λιποατροφίας, απουσίας μιτοχονδριακής τοξικότητας</a:t>
            </a:r>
          </a:p>
          <a:p>
            <a:r>
              <a:rPr lang="el-GR" sz="2800" dirty="0"/>
              <a:t>Παραμονή της μεταβολικής διαταραχής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r>
              <a:rPr lang="en-US" sz="600" dirty="0"/>
              <a:t>(1)</a:t>
            </a:r>
          </a:p>
          <a:p>
            <a:endParaRPr lang="el-GR" sz="600" dirty="0"/>
          </a:p>
          <a:p>
            <a:pPr marL="0" indent="0">
              <a:buNone/>
            </a:pPr>
            <a:r>
              <a:rPr lang="el-GR" sz="600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9466448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87" y="6245846"/>
            <a:ext cx="10058400" cy="313932"/>
          </a:xfrm>
        </p:spPr>
        <p:txBody>
          <a:bodyPr>
            <a:spAutoFit/>
          </a:bodyPr>
          <a:lstStyle/>
          <a:p>
            <a:r>
              <a:rPr lang="en-GB" sz="1600" dirty="0"/>
              <a:t>Lake JE, et al. </a:t>
            </a:r>
            <a:r>
              <a:rPr lang="en-GB" sz="1600" i="1" dirty="0" err="1"/>
              <a:t>Clin</a:t>
            </a:r>
            <a:r>
              <a:rPr lang="en-GB" sz="1600" i="1" dirty="0"/>
              <a:t> Infect Dis </a:t>
            </a:r>
            <a:r>
              <a:rPr lang="en-GB" sz="1600" dirty="0"/>
              <a:t>2017, 64: 1422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08" y="93295"/>
            <a:ext cx="7492092" cy="67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198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82" y="346669"/>
            <a:ext cx="11734801" cy="1371600"/>
          </a:xfrm>
        </p:spPr>
        <p:txBody>
          <a:bodyPr>
            <a:normAutofit/>
          </a:bodyPr>
          <a:lstStyle/>
          <a:p>
            <a:r>
              <a:rPr lang="el-GR" sz="3200" b="1" dirty="0"/>
              <a:t>ΕΠΙΔΡΑΣΗ ΤΩΝ ΦΑΡΜΑΚΩΝ ΣΤΗΝ ΚΑΤΑΝΟΜΗ ΤΟΥ ΛΙΠΟΥΣ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" y="1718269"/>
            <a:ext cx="11979626" cy="513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1266092" y="3285810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719943" y="3438210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855784" y="2895599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639556" y="5417735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177331" y="6050782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036654" y="5890007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1750088" y="6213230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916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82" y="346669"/>
            <a:ext cx="11734801" cy="1371600"/>
          </a:xfrm>
        </p:spPr>
        <p:txBody>
          <a:bodyPr>
            <a:normAutofit/>
          </a:bodyPr>
          <a:lstStyle/>
          <a:p>
            <a:r>
              <a:rPr lang="el-GR" sz="3200" b="1" dirty="0"/>
              <a:t>ΕΠΙΔΡΑΣΗ ΤΩΝ ΦΑΡΜΑΚΩΝ ΣΤΑ ΛΙΠΙΔΙΑ/ΧΟΛΗΣΤΕΡΟΛΗ</a:t>
            </a:r>
            <a:endParaRPr lang="en-GB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" y="1798424"/>
            <a:ext cx="12192000" cy="50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834013" y="2984364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135463" y="3386298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487156" y="5456259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884254" y="5918478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055077" y="6099348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708220" y="6270169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1688123" y="3547072"/>
            <a:ext cx="221064" cy="160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7400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96" y="642594"/>
            <a:ext cx="10793604" cy="1371600"/>
          </a:xfrm>
        </p:spPr>
        <p:txBody>
          <a:bodyPr>
            <a:noAutofit/>
          </a:bodyPr>
          <a:lstStyle/>
          <a:p>
            <a:r>
              <a:rPr lang="el-GR" sz="3600" b="1" dirty="0"/>
              <a:t>ΔΕΔΟΜΕΝΑ ΑΠΟ ΤΥΧΑΙΟΠΟΙΗΜΕΝΕΣ ΜΕΛΕΤΕΣ</a:t>
            </a:r>
            <a:br>
              <a:rPr lang="el-GR" sz="3600" b="1" dirty="0"/>
            </a:br>
            <a:r>
              <a:rPr lang="el-GR" sz="3600" b="1" dirty="0"/>
              <a:t>(</a:t>
            </a:r>
            <a:r>
              <a:rPr lang="en-GB" sz="3600" b="1" dirty="0"/>
              <a:t>Lake JE, et al. </a:t>
            </a:r>
            <a:r>
              <a:rPr lang="en-GB" sz="3600" b="1" i="1" dirty="0" err="1"/>
              <a:t>Clin</a:t>
            </a:r>
            <a:r>
              <a:rPr lang="en-GB" sz="3600" b="1" i="1" dirty="0"/>
              <a:t> Infect Dis </a:t>
            </a:r>
            <a:r>
              <a:rPr lang="en-GB" sz="3600" b="1" dirty="0"/>
              <a:t>2017, 64: 1422</a:t>
            </a:r>
            <a:r>
              <a:rPr lang="el-GR" sz="3600" b="1" dirty="0"/>
              <a:t>)</a:t>
            </a:r>
            <a:endParaRPr lang="en-GB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3978"/>
            <a:ext cx="11658600" cy="23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7" y="4592482"/>
            <a:ext cx="11707803" cy="67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407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7786"/>
            <a:ext cx="11582400" cy="41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96" y="642594"/>
            <a:ext cx="10793604" cy="1371600"/>
          </a:xfrm>
        </p:spPr>
        <p:txBody>
          <a:bodyPr>
            <a:noAutofit/>
          </a:bodyPr>
          <a:lstStyle/>
          <a:p>
            <a:r>
              <a:rPr lang="el-GR" sz="3600" b="1" dirty="0"/>
              <a:t>ΜΕΛΕΤΕΣ ΤΡΟΠΟΠΟΙΗΣΗΣ ΤΗΣ ΑΓΩΓΗΣ</a:t>
            </a:r>
            <a:br>
              <a:rPr lang="el-GR" sz="3600" b="1" dirty="0"/>
            </a:br>
            <a:r>
              <a:rPr lang="el-GR" sz="3600" b="1" dirty="0"/>
              <a:t>(</a:t>
            </a:r>
            <a:r>
              <a:rPr lang="en-GB" sz="3600" b="1" dirty="0"/>
              <a:t>Lake JE, et al. </a:t>
            </a:r>
            <a:r>
              <a:rPr lang="en-GB" sz="3600" b="1" i="1" dirty="0" err="1"/>
              <a:t>Clin</a:t>
            </a:r>
            <a:r>
              <a:rPr lang="en-GB" sz="3600" b="1" i="1" dirty="0"/>
              <a:t> Infect Dis </a:t>
            </a:r>
            <a:r>
              <a:rPr lang="en-GB" sz="3600" b="1" dirty="0"/>
              <a:t>2017, 64: 1422</a:t>
            </a:r>
            <a:r>
              <a:rPr lang="el-GR" sz="3600" b="1" dirty="0"/>
              <a:t>)</a:t>
            </a:r>
            <a:endParaRPr lang="en-GB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4643"/>
            <a:ext cx="11707803" cy="67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052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1" y="250711"/>
            <a:ext cx="10793604" cy="1371600"/>
          </a:xfrm>
        </p:spPr>
        <p:txBody>
          <a:bodyPr>
            <a:noAutofit/>
          </a:bodyPr>
          <a:lstStyle/>
          <a:p>
            <a:r>
              <a:rPr lang="el-GR" sz="3600" b="1" dirty="0"/>
              <a:t>ΑΛΛΗΛΕΠΙΔΡΑΣΗΣ ΑΝΤΙΡΕΤΡΟΙΙΚΩΝ ΜΕ ΦΑΡΜΑΚΑ ΚΑΤΑ ΠΑΧΥΣΑΡΚΙΑΣ</a:t>
            </a:r>
            <a:br>
              <a:rPr lang="el-GR" sz="3600" b="1" dirty="0"/>
            </a:br>
            <a:r>
              <a:rPr lang="el-GR" sz="1800" b="1" dirty="0"/>
              <a:t>(</a:t>
            </a:r>
            <a:r>
              <a:rPr lang="en-GB" sz="1800" b="1" dirty="0"/>
              <a:t>Lake JE, et al. </a:t>
            </a:r>
            <a:r>
              <a:rPr lang="en-GB" sz="1800" b="1" i="1" dirty="0" err="1"/>
              <a:t>Clin</a:t>
            </a:r>
            <a:r>
              <a:rPr lang="en-GB" sz="1800" b="1" i="1" dirty="0"/>
              <a:t> Infect Dis </a:t>
            </a:r>
            <a:r>
              <a:rPr lang="en-GB" sz="1800" b="1" dirty="0"/>
              <a:t>2017, 64: 1422</a:t>
            </a:r>
            <a:r>
              <a:rPr lang="el-GR" sz="1800" b="1" dirty="0"/>
              <a:t>)</a:t>
            </a:r>
            <a:endParaRPr lang="en-GB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19" y="1620905"/>
            <a:ext cx="10583258" cy="501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354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C2C8-13F5-4CB4-9D09-1EDAD252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88" y="642594"/>
            <a:ext cx="10058400" cy="1371600"/>
          </a:xfrm>
        </p:spPr>
        <p:txBody>
          <a:bodyPr/>
          <a:lstStyle/>
          <a:p>
            <a:r>
              <a:rPr lang="el-GR" b="1" dirty="0"/>
              <a:t>Τρόπος ζωής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5326-8D1D-45E8-B558-460EBF11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23" y="2062927"/>
            <a:ext cx="10549095" cy="39319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8000" b="1" dirty="0"/>
              <a:t>Δίαιτα </a:t>
            </a:r>
          </a:p>
          <a:p>
            <a:r>
              <a:rPr lang="el-GR" sz="8000" dirty="0"/>
              <a:t>Γυναίκες </a:t>
            </a:r>
            <a:r>
              <a:rPr lang="en-US" sz="8000" dirty="0"/>
              <a:t>HIV </a:t>
            </a:r>
            <a:r>
              <a:rPr lang="el-GR" sz="8000" dirty="0"/>
              <a:t>και μη σε δίαιτα και απώλεια βάρους. Ανισομερές αποτέλεσμα στη βελτίωση του μεταβολισμού του λίπους και της ινσουλινοαντίστασης</a:t>
            </a:r>
          </a:p>
          <a:p>
            <a:r>
              <a:rPr lang="el-GR" sz="8000" dirty="0"/>
              <a:t>Συσχέτιση του μικροβιακού πληθυσμού του εντέρου με ευαισθησία στην ινσουλίνη</a:t>
            </a:r>
          </a:p>
          <a:p>
            <a:r>
              <a:rPr lang="el-GR" sz="8000" dirty="0"/>
              <a:t>Χορήγηση προβιοτικών στους </a:t>
            </a:r>
            <a:r>
              <a:rPr lang="en-US" sz="8000" dirty="0"/>
              <a:t>PLWH</a:t>
            </a:r>
            <a:r>
              <a:rPr lang="el-GR" sz="8000" dirty="0"/>
              <a:t> → αποκατάσταση μικροβιακής χλωρίδας→πιθανή βελτίωση μεταβολισμού (λίπους-γλυκόζης) </a:t>
            </a:r>
            <a:r>
              <a:rPr lang="en-US" sz="8000" dirty="0" err="1"/>
              <a:t>Probio</a:t>
            </a:r>
            <a:r>
              <a:rPr lang="en-US" sz="8000" dirty="0"/>
              <a:t>-HIV</a:t>
            </a:r>
            <a:endParaRPr lang="el-GR" sz="8000" dirty="0"/>
          </a:p>
          <a:p>
            <a:r>
              <a:rPr lang="el-GR" sz="8000" dirty="0"/>
              <a:t>Ανάγκη για περισσότερες μελέτες (είδος δίαιτας, είδος προβιοτικών/πρεβιοτικών)</a:t>
            </a:r>
          </a:p>
          <a:p>
            <a:pPr marL="0" indent="0">
              <a:buNone/>
            </a:pPr>
            <a:endParaRPr lang="el-GR" sz="8000" b="1" dirty="0"/>
          </a:p>
          <a:p>
            <a:pPr marL="0" indent="0">
              <a:buNone/>
            </a:pPr>
            <a:r>
              <a:rPr lang="el-GR" sz="8000" b="1" dirty="0"/>
              <a:t>Άσκηση</a:t>
            </a:r>
          </a:p>
          <a:p>
            <a:r>
              <a:rPr lang="el-GR" sz="8000" dirty="0"/>
              <a:t>Αερόβια και αντίστασης: βελτίωση: </a:t>
            </a:r>
            <a:r>
              <a:rPr lang="en-US" sz="8000" dirty="0"/>
              <a:t>CD4+, </a:t>
            </a:r>
            <a:r>
              <a:rPr lang="el-GR" sz="8000" dirty="0"/>
              <a:t>μάζα σώματος, καρδιαγγειακό, τριγλυκερίδια και ευαισθησία στην ινσουλίνη</a:t>
            </a:r>
          </a:p>
          <a:p>
            <a:endParaRPr lang="el-GR" dirty="0"/>
          </a:p>
          <a:p>
            <a:r>
              <a:rPr lang="el-GR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70925675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34AA-3E91-42AA-9F13-D47B0564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Ηλικία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AD2A9-4C35-4554-AC8F-B7BCFAFEB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093072"/>
            <a:ext cx="10058400" cy="3931920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Η ηλικία συνδέεται με μεταβολικές διαταραχές στον πληθυσμό</a:t>
            </a:r>
          </a:p>
          <a:p>
            <a:r>
              <a:rPr lang="el-GR" sz="2400" dirty="0"/>
              <a:t>Οι </a:t>
            </a:r>
            <a:r>
              <a:rPr lang="en-US" sz="2400" dirty="0"/>
              <a:t>PLWH</a:t>
            </a:r>
            <a:r>
              <a:rPr lang="el-GR" sz="2400" dirty="0"/>
              <a:t> μεγαλώνουν</a:t>
            </a:r>
          </a:p>
          <a:p>
            <a:r>
              <a:rPr lang="el-GR" sz="2400" dirty="0"/>
              <a:t>Επιγενετικές μεταβολές παρουσία του ιού. Αυξημένη μεθυλίωση</a:t>
            </a:r>
            <a:r>
              <a:rPr lang="en-US" sz="2400" dirty="0"/>
              <a:t> DNA</a:t>
            </a:r>
            <a:r>
              <a:rPr lang="el-GR" sz="2400" dirty="0"/>
              <a:t>,</a:t>
            </a:r>
            <a:r>
              <a:rPr lang="en-US" sz="2400" dirty="0"/>
              <a:t> </a:t>
            </a:r>
            <a:r>
              <a:rPr lang="el-GR" sz="2400" dirty="0"/>
              <a:t>αίμα-εγκέφαλο, επιταχυνόμενη γήρανση (ή όχι)</a:t>
            </a:r>
          </a:p>
          <a:p>
            <a:r>
              <a:rPr lang="el-GR" sz="2400" dirty="0"/>
              <a:t>↑</a:t>
            </a:r>
            <a:r>
              <a:rPr lang="en-US" sz="2400" dirty="0"/>
              <a:t>CRP, sCD14, IL-6</a:t>
            </a:r>
          </a:p>
          <a:p>
            <a:r>
              <a:rPr lang="en-US" sz="2400" dirty="0"/>
              <a:t>↑CMV</a:t>
            </a:r>
          </a:p>
          <a:p>
            <a:r>
              <a:rPr lang="en-US" sz="2400" dirty="0"/>
              <a:t>HCV</a:t>
            </a:r>
          </a:p>
          <a:p>
            <a:r>
              <a:rPr lang="el-GR" sz="2400" dirty="0"/>
              <a:t>Κάπνισμα </a:t>
            </a:r>
          </a:p>
          <a:p>
            <a:r>
              <a:rPr lang="el-GR" sz="2400" dirty="0"/>
              <a:t>Αλκοόλ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15873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18" y="642594"/>
            <a:ext cx="11334540" cy="1371600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ΚΥΡΙΑ ΧΑΡΑΚΤΗΡΙΣΤΙΚΑ ΜΕΤΑΒΟΛΙΚΟΥ ΣΥΝΔΡΟΜΟΥ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25" y="1885998"/>
            <a:ext cx="5950387" cy="476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8422" y="2170444"/>
            <a:ext cx="1557494" cy="66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692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B24-86D1-4E04-853E-1A877B05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Άλλοι παράγοντες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2062-195E-432C-B359-4B65C7682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Φάρμακα </a:t>
            </a:r>
          </a:p>
          <a:p>
            <a:r>
              <a:rPr lang="el-GR" sz="2400" dirty="0"/>
              <a:t>Στατίνες: ↓</a:t>
            </a:r>
            <a:r>
              <a:rPr lang="en-US" sz="2400" dirty="0"/>
              <a:t> LDL, ↓ </a:t>
            </a:r>
            <a:r>
              <a:rPr lang="el-GR" sz="2400" dirty="0"/>
              <a:t>δείκτες Τ λεμφοκυττάρων ↓ενεργοποίηση των μονοκυττάρων και φλεγμονωδών κυτταροκινών </a:t>
            </a:r>
          </a:p>
          <a:p>
            <a:r>
              <a:rPr lang="el-GR" sz="2400" dirty="0"/>
              <a:t>Μετφορμίνη: ↑ευαισθησία στην ινσουλίνη. ↓</a:t>
            </a:r>
            <a:r>
              <a:rPr lang="en-US" sz="2400" dirty="0"/>
              <a:t> VAT </a:t>
            </a:r>
            <a:endParaRPr lang="el-GR" sz="2400" dirty="0"/>
          </a:p>
          <a:p>
            <a:r>
              <a:rPr lang="en-US" sz="2400" dirty="0"/>
              <a:t>TESAMORELIN: GHRH </a:t>
            </a:r>
            <a:r>
              <a:rPr lang="el-GR" sz="2400" dirty="0"/>
              <a:t>ανάλογο, εγκεκριμενο από </a:t>
            </a:r>
            <a:r>
              <a:rPr lang="en-US" sz="2400" dirty="0"/>
              <a:t>FDA </a:t>
            </a:r>
            <a:r>
              <a:rPr lang="el-GR" sz="2400" dirty="0"/>
              <a:t>για μείωση του σπλαχνικού λίπους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767408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24B4-DDFA-46AA-BBCA-ACB255B8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Συμπερασματικά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46FA-946D-49D3-BB14-FC174466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Χωρίς </a:t>
            </a:r>
            <a:r>
              <a:rPr lang="en-US" sz="2400" dirty="0"/>
              <a:t>ART </a:t>
            </a:r>
            <a:r>
              <a:rPr lang="el-GR" sz="2400" dirty="0"/>
              <a:t> δε θα είχαμε την ευκαιρία να δούμε διαταραχές μη συνδεόμενες με τον ιό </a:t>
            </a:r>
          </a:p>
          <a:p>
            <a:r>
              <a:rPr lang="el-GR" sz="2400" dirty="0"/>
              <a:t>Φαινόμενο </a:t>
            </a:r>
            <a:r>
              <a:rPr lang="en-GB" sz="2400" dirty="0"/>
              <a:t>ART :</a:t>
            </a:r>
            <a:r>
              <a:rPr lang="el-GR" sz="2400" dirty="0"/>
              <a:t> «επιστροφή» στην υγεία</a:t>
            </a:r>
          </a:p>
          <a:p>
            <a:endParaRPr lang="el-GR" sz="2400" dirty="0"/>
          </a:p>
          <a:p>
            <a:r>
              <a:rPr lang="el-GR" sz="2400" dirty="0"/>
              <a:t>Η επίπτωση του ΣΔ  στους ασθενείς με </a:t>
            </a:r>
            <a:r>
              <a:rPr lang="en-US" sz="2400" dirty="0"/>
              <a:t>HIV</a:t>
            </a:r>
            <a:r>
              <a:rPr lang="el-GR" sz="2400" dirty="0"/>
              <a:t> όπως και στο γενικό πληθυσμό</a:t>
            </a:r>
          </a:p>
          <a:p>
            <a:r>
              <a:rPr lang="el-GR" sz="2400" dirty="0"/>
              <a:t>Η ίδια η λοίμωξη επεμβαίνει στη λειτουργία των μιτοχονδρίων, του λιπώδους ιστού και στις φλεγμονώδεις οδούς ανεξάρτητα απο τη λήψη </a:t>
            </a:r>
            <a:r>
              <a:rPr lang="en-US" sz="2400" dirty="0"/>
              <a:t>ART </a:t>
            </a:r>
            <a:r>
              <a:rPr lang="el-GR" sz="2400" dirty="0"/>
              <a:t>και έχει αυξημένες συνέπειες με την ηλικία</a:t>
            </a:r>
          </a:p>
        </p:txBody>
      </p:sp>
    </p:spTree>
    <p:extLst>
      <p:ext uri="{BB962C8B-B14F-4D97-AF65-F5344CB8AC3E}">
        <p14:creationId xmlns:p14="http://schemas.microsoft.com/office/powerpoint/2010/main" val="49913043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FD13-4307-4FC1-8819-14E9C870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Θεραπεία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6B35B-231D-4AB1-BBC2-F40066C0D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Σύσταση για εξέταση για σάκχαρο νηστείας</a:t>
            </a:r>
            <a:r>
              <a:rPr lang="en-US" sz="2800" dirty="0"/>
              <a:t> </a:t>
            </a:r>
            <a:endParaRPr lang="el-GR" sz="2800" dirty="0"/>
          </a:p>
          <a:p>
            <a:r>
              <a:rPr lang="el-GR" sz="2800" dirty="0"/>
              <a:t>1-3 μήνες μετά την έναρξη  </a:t>
            </a:r>
            <a:r>
              <a:rPr lang="en-US" sz="2800" dirty="0"/>
              <a:t>ART </a:t>
            </a:r>
            <a:r>
              <a:rPr lang="el-GR" sz="2800" dirty="0"/>
              <a:t>και κάθε 6-12 μήνες</a:t>
            </a:r>
          </a:p>
          <a:p>
            <a:r>
              <a:rPr lang="el-GR" sz="2800" dirty="0"/>
              <a:t>Δίαιτα,άσκηση</a:t>
            </a:r>
          </a:p>
          <a:p>
            <a:r>
              <a:rPr lang="el-GR" sz="2800" dirty="0"/>
              <a:t>Μετφορμίνη </a:t>
            </a:r>
          </a:p>
          <a:p>
            <a:r>
              <a:rPr lang="el-GR" sz="2800" dirty="0"/>
              <a:t>Στατίνες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867028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254E814-1542-432D-B742-05B7D28793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" y="40197"/>
            <a:ext cx="12016133" cy="658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89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l-GR" sz="4000" b="1" dirty="0"/>
              <a:t>Η «ΖΩΗ» ΤΟΥ ΑΣΘΕΝΟΥΣ</a:t>
            </a:r>
            <a:br>
              <a:rPr lang="el-GR" sz="4000" b="1" dirty="0"/>
            </a:br>
            <a:r>
              <a:rPr lang="el-GR" sz="4000" b="1" dirty="0"/>
              <a:t>(</a:t>
            </a:r>
            <a:r>
              <a:rPr lang="en-GB" sz="4000" b="1" dirty="0"/>
              <a:t>Non LR, et al. </a:t>
            </a:r>
            <a:r>
              <a:rPr lang="en-GB" sz="4000" b="1" i="1" dirty="0" err="1"/>
              <a:t>Transl</a:t>
            </a:r>
            <a:r>
              <a:rPr lang="en-GB" sz="4000" b="1" i="1" dirty="0"/>
              <a:t> Res </a:t>
            </a:r>
            <a:r>
              <a:rPr lang="en-GB" sz="4000" b="1" dirty="0"/>
              <a:t>2017, 183: 41)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00" y="2057398"/>
            <a:ext cx="4542989" cy="458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09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C974-4934-4FB3-A76D-4DAA0FF5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8" y="552159"/>
            <a:ext cx="10271090" cy="1371600"/>
          </a:xfrm>
        </p:spPr>
        <p:txBody>
          <a:bodyPr>
            <a:noAutofit/>
          </a:bodyPr>
          <a:lstStyle/>
          <a:p>
            <a:r>
              <a:rPr lang="el-GR" sz="2800" b="1" dirty="0"/>
              <a:t>ΠΑΡΑΓΟΝΤΕΣ ΠΟΥ ΚΑΘΟΡΙΖΟΥΝ ΤΗΝ ΠΟΡΕΙΑ ΚΑΙ ΤΗΝ ΕΚΔΗΛΩΣΗ ΜΕΤΑΒΟΛΙΚΟΥ ΣΥΝΔΡΟΜΟΥ ΣΕ </a:t>
            </a:r>
            <a:r>
              <a:rPr lang="en-US" sz="2800" b="1" dirty="0"/>
              <a:t>PLWH</a:t>
            </a:r>
            <a:endParaRPr lang="el-GR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CCBC2-84E9-4505-9C4F-3C630ACA4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/>
              <a:t>Ο ιός </a:t>
            </a:r>
            <a:r>
              <a:rPr lang="en-US" sz="3200" dirty="0"/>
              <a:t>HIV</a:t>
            </a:r>
            <a:r>
              <a:rPr lang="el-GR" sz="3200" dirty="0"/>
              <a:t>-1 (γονότυπος, μεταλλάξεις)</a:t>
            </a:r>
            <a:endParaRPr lang="en-US" sz="3200" dirty="0"/>
          </a:p>
          <a:p>
            <a:r>
              <a:rPr lang="el-GR" sz="3200" dirty="0"/>
              <a:t>Είδος </a:t>
            </a:r>
            <a:r>
              <a:rPr lang="en-US" sz="3200" dirty="0"/>
              <a:t>ART</a:t>
            </a:r>
          </a:p>
          <a:p>
            <a:r>
              <a:rPr lang="el-GR" sz="3200" dirty="0"/>
              <a:t>Ηλικία</a:t>
            </a:r>
          </a:p>
          <a:p>
            <a:r>
              <a:rPr lang="el-GR" sz="3200" dirty="0"/>
              <a:t>Τρόπος ζωής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51209" y="6187328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PLWH: people leaving with HIV</a:t>
            </a:r>
          </a:p>
        </p:txBody>
      </p:sp>
    </p:spTree>
    <p:extLst>
      <p:ext uri="{BB962C8B-B14F-4D97-AF65-F5344CB8AC3E}">
        <p14:creationId xmlns:p14="http://schemas.microsoft.com/office/powerpoint/2010/main" val="40081776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B259-A7B7-4CF5-8775-E0323947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Δυσλιπιδιαμία και </a:t>
            </a:r>
            <a:r>
              <a:rPr lang="en-US" b="1" dirty="0"/>
              <a:t>HIV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D682-A609-4D4A-93B2-AB251893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000" dirty="0"/>
              <a:t>Ανεξέλεγκτη λοίμωξη: ↑ </a:t>
            </a:r>
            <a:r>
              <a:rPr lang="en-US" sz="3000" dirty="0"/>
              <a:t>TG, VLDL</a:t>
            </a:r>
          </a:p>
          <a:p>
            <a:r>
              <a:rPr lang="en-US" sz="3000" dirty="0"/>
              <a:t>↓TC, LDL, HDL</a:t>
            </a:r>
          </a:p>
          <a:p>
            <a:r>
              <a:rPr lang="el-GR" sz="3000" dirty="0"/>
              <a:t>Λοίμωξη με </a:t>
            </a:r>
            <a:r>
              <a:rPr lang="en-US" sz="3000" dirty="0"/>
              <a:t>ART </a:t>
            </a:r>
            <a:r>
              <a:rPr lang="el-GR" sz="3000" dirty="0"/>
              <a:t>: ↑ </a:t>
            </a:r>
            <a:r>
              <a:rPr lang="en-US" sz="3000" dirty="0"/>
              <a:t>TG, TC, LDL</a:t>
            </a:r>
          </a:p>
          <a:p>
            <a:r>
              <a:rPr lang="en-US" sz="3000" dirty="0"/>
              <a:t>                              ↓HDL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             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86034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A338-42E5-44DF-8C1F-6514E601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1966"/>
            <a:ext cx="10058400" cy="1371600"/>
          </a:xfrm>
        </p:spPr>
        <p:txBody>
          <a:bodyPr>
            <a:normAutofit/>
          </a:bodyPr>
          <a:lstStyle/>
          <a:p>
            <a:r>
              <a:rPr lang="en-US" sz="3600" b="1" dirty="0"/>
              <a:t>O </a:t>
            </a:r>
            <a:r>
              <a:rPr lang="el-GR" sz="3600" b="1" dirty="0"/>
              <a:t>ΙΟΣ </a:t>
            </a:r>
            <a:r>
              <a:rPr lang="en-US" sz="3600" b="1" dirty="0"/>
              <a:t>HIV </a:t>
            </a:r>
            <a:r>
              <a:rPr lang="el-GR" sz="3600" b="1" dirty="0"/>
              <a:t>ΩΣ ΚΑΘΟΡΙΣΤΙΚΟΣ ΠΑΡΑΓΟΝΤΑΣ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3F7DA-578E-4617-871A-D195934B2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66" y="1781573"/>
            <a:ext cx="10058400" cy="3931920"/>
          </a:xfrm>
        </p:spPr>
        <p:txBody>
          <a:bodyPr>
            <a:noAutofit/>
          </a:bodyPr>
          <a:lstStyle/>
          <a:p>
            <a:r>
              <a:rPr lang="el-GR" sz="2400" dirty="0"/>
              <a:t>Μεταβολική</a:t>
            </a:r>
            <a:r>
              <a:rPr lang="en-US" sz="2400" dirty="0"/>
              <a:t> </a:t>
            </a:r>
            <a:r>
              <a:rPr lang="el-GR" sz="2400" dirty="0"/>
              <a:t>δυσλειτουργία ανεξάρτητα με την </a:t>
            </a:r>
            <a:r>
              <a:rPr lang="en-US" sz="2400" dirty="0"/>
              <a:t>ART</a:t>
            </a:r>
            <a:endParaRPr lang="el-GR" sz="2400" dirty="0"/>
          </a:p>
          <a:p>
            <a:r>
              <a:rPr lang="el-GR" sz="2400" dirty="0"/>
              <a:t> </a:t>
            </a:r>
            <a:r>
              <a:rPr lang="en-US" sz="2400" dirty="0"/>
              <a:t>MACS </a:t>
            </a:r>
            <a:r>
              <a:rPr lang="el-GR" sz="2400" dirty="0"/>
              <a:t>(</a:t>
            </a:r>
            <a:r>
              <a:rPr lang="en-US" sz="2400" dirty="0"/>
              <a:t>Multicenter AIDS Cohort Study</a:t>
            </a:r>
            <a:r>
              <a:rPr lang="el-GR" sz="2400" dirty="0"/>
              <a:t>): μεγαλύτερος βαθμός ινσουλινοαντοχής στους οροθετικούς, από τους μη </a:t>
            </a:r>
          </a:p>
          <a:p>
            <a:r>
              <a:rPr lang="el-GR" sz="2400" dirty="0"/>
              <a:t>Διαταραχή στο μεταβολισμό της γλυκόζης, διαταραχή αντιποκινών (προ- αντιφλεγμονώδεις)</a:t>
            </a:r>
          </a:p>
          <a:p>
            <a:r>
              <a:rPr lang="el-GR" sz="2400" dirty="0"/>
              <a:t>↑ αντιπονεκτίνη, διαλυτός υποδοχέας</a:t>
            </a:r>
            <a:r>
              <a:rPr lang="en-US" sz="2400" dirty="0"/>
              <a:t>-1 TNF </a:t>
            </a:r>
          </a:p>
          <a:p>
            <a:r>
              <a:rPr lang="en-US" sz="2400" dirty="0"/>
              <a:t>↓</a:t>
            </a:r>
            <a:r>
              <a:rPr lang="el-GR" sz="2400" dirty="0"/>
              <a:t> λεπτίνη</a:t>
            </a:r>
            <a:endParaRPr lang="en-US" sz="2400" dirty="0"/>
          </a:p>
          <a:p>
            <a:r>
              <a:rPr lang="el-GR" sz="2400" dirty="0"/>
              <a:t>Διαταραχές στα </a:t>
            </a:r>
            <a:r>
              <a:rPr lang="en-US" sz="2400" dirty="0"/>
              <a:t>T</a:t>
            </a:r>
            <a:r>
              <a:rPr lang="el-GR" sz="2400" dirty="0"/>
              <a:t> λεμφοκύτταρα (</a:t>
            </a:r>
            <a:r>
              <a:rPr lang="en-US" sz="2400" dirty="0"/>
              <a:t>CD4+, CD8+) </a:t>
            </a:r>
            <a:r>
              <a:rPr lang="el-GR" sz="2400" dirty="0"/>
              <a:t>καταστρέφουν τη γλυκόλυση</a:t>
            </a:r>
          </a:p>
          <a:p>
            <a:r>
              <a:rPr lang="el-GR" sz="2400" dirty="0"/>
              <a:t>Διαταραχή στην κατανομή του λίπους (↑ </a:t>
            </a:r>
            <a:r>
              <a:rPr lang="en-US" sz="2400" dirty="0"/>
              <a:t>SAT</a:t>
            </a:r>
            <a:r>
              <a:rPr lang="el-GR" sz="2400" dirty="0"/>
              <a:t> στον κορμό, μείωση στα άκρα, ↑</a:t>
            </a:r>
            <a:r>
              <a:rPr lang="en-US" sz="2400" dirty="0"/>
              <a:t> </a:t>
            </a:r>
            <a:r>
              <a:rPr lang="el-GR" sz="2400" dirty="0"/>
              <a:t>2</a:t>
            </a:r>
            <a:r>
              <a:rPr lang="en-US" sz="2400" dirty="0"/>
              <a:t>h </a:t>
            </a:r>
            <a:r>
              <a:rPr lang="el-GR" sz="2400" dirty="0"/>
              <a:t>Σακχάρου, </a:t>
            </a:r>
            <a:r>
              <a:rPr lang="en-US" sz="2400" dirty="0"/>
              <a:t>↓ BAT) </a:t>
            </a:r>
            <a:r>
              <a:rPr lang="el-GR" sz="2400" dirty="0"/>
              <a:t>λυποδυστροφία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1518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podystrophy hiv">
            <a:extLst>
              <a:ext uri="{FF2B5EF4-FFF2-40B4-BE49-F238E27FC236}">
                <a16:creationId xmlns:a16="http://schemas.microsoft.com/office/drawing/2014/main" id="{8AAC308F-B124-42A5-91C5-EC37C2BE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46" y="2011856"/>
            <a:ext cx="5687366" cy="36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810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854D-D368-484E-B349-A14E07A5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ΠΑΘΟΦΥΣΙΟΛΟΓΙΑ</a:t>
            </a:r>
            <a:br>
              <a:rPr lang="el-GR" dirty="0"/>
            </a:br>
            <a:r>
              <a:rPr lang="el-GR" sz="3600" b="1" dirty="0"/>
              <a:t>(</a:t>
            </a:r>
            <a:r>
              <a:rPr lang="en-GB" sz="3600" b="1" dirty="0" err="1"/>
              <a:t>Lagathu</a:t>
            </a:r>
            <a:r>
              <a:rPr lang="en-GB" sz="3600" b="1" dirty="0"/>
              <a:t> C, et al. </a:t>
            </a:r>
            <a:r>
              <a:rPr lang="en-GB" sz="3600" b="1" i="1" dirty="0" err="1"/>
              <a:t>Exp</a:t>
            </a:r>
            <a:r>
              <a:rPr lang="en-GB" sz="3600" b="1" i="1" dirty="0"/>
              <a:t> </a:t>
            </a:r>
            <a:r>
              <a:rPr lang="en-GB" sz="3600" b="1" i="1" dirty="0" err="1"/>
              <a:t>Opin</a:t>
            </a:r>
            <a:r>
              <a:rPr lang="en-GB" sz="3600" b="1" i="1" dirty="0"/>
              <a:t> Drug </a:t>
            </a:r>
            <a:r>
              <a:rPr lang="en-GB" sz="3600" b="1" i="1" dirty="0" err="1"/>
              <a:t>Saf</a:t>
            </a:r>
            <a:r>
              <a:rPr lang="en-GB" sz="3600" b="1" i="1" dirty="0"/>
              <a:t> </a:t>
            </a:r>
            <a:r>
              <a:rPr lang="en-GB" sz="3600" b="1" dirty="0"/>
              <a:t>2019, 18: 829)</a:t>
            </a:r>
            <a:br>
              <a:rPr lang="el-GR" sz="3600" b="1" dirty="0"/>
            </a:b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9C202-2787-478F-8FBC-52C109DA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43" y="1872008"/>
            <a:ext cx="10910835" cy="3931920"/>
          </a:xfrm>
        </p:spPr>
        <p:txBody>
          <a:bodyPr>
            <a:noAutofit/>
          </a:bodyPr>
          <a:lstStyle/>
          <a:p>
            <a:r>
              <a:rPr lang="el-GR" sz="2400" dirty="0"/>
              <a:t>Ο λιπώδης ιστός «στόχος» του </a:t>
            </a:r>
            <a:r>
              <a:rPr lang="en-US" sz="2400" dirty="0"/>
              <a:t>HIV. </a:t>
            </a:r>
          </a:p>
          <a:p>
            <a:r>
              <a:rPr lang="el-GR" sz="2400" dirty="0"/>
              <a:t>Έκκριση απο τα κύτταρα του ανοσιακού συστήματος πρωτεινών του ιού </a:t>
            </a:r>
          </a:p>
          <a:p>
            <a:r>
              <a:rPr lang="el-GR" sz="2400" dirty="0"/>
              <a:t>Καταστροφή πρόωρων και πρόδρομων λιποκυττάρων</a:t>
            </a:r>
          </a:p>
          <a:p>
            <a:r>
              <a:rPr lang="el-GR" sz="2400" dirty="0"/>
              <a:t>Πρωτείνες </a:t>
            </a:r>
            <a:r>
              <a:rPr lang="en-US" sz="2400" dirty="0"/>
              <a:t> </a:t>
            </a:r>
            <a:r>
              <a:rPr lang="en-US" sz="2400" dirty="0" err="1"/>
              <a:t>Nef</a:t>
            </a:r>
            <a:r>
              <a:rPr lang="en-US" sz="2400" dirty="0"/>
              <a:t> </a:t>
            </a:r>
            <a:r>
              <a:rPr lang="el-GR" sz="2400" dirty="0"/>
              <a:t>και</a:t>
            </a:r>
            <a:r>
              <a:rPr lang="en-US" sz="2400" dirty="0"/>
              <a:t> Tat</a:t>
            </a:r>
            <a:r>
              <a:rPr lang="el-GR" sz="2400" dirty="0"/>
              <a:t>, ιος →δυσλειτουργία του λιπώδους ιστού, αυξηση ίνωσης, αυξηση φλεγμονής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2158789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1698</TotalTime>
  <Words>725</Words>
  <Application>Microsoft Office PowerPoint</Application>
  <PresentationFormat>Ευρεία οθόνη</PresentationFormat>
  <Paragraphs>109</Paragraphs>
  <Slides>22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Savon</vt:lpstr>
      <vt:lpstr>Hiv λοιμωξη και μεταβολικο συνδρομο</vt:lpstr>
      <vt:lpstr>ΚΥΡΙΑ ΧΑΡΑΚΤΗΡΙΣΤΙΚΑ ΜΕΤΑΒΟΛΙΚΟΥ ΣΥΝΔΡΟΜΟΥ</vt:lpstr>
      <vt:lpstr>Παρουσίαση του PowerPoint</vt:lpstr>
      <vt:lpstr>Η «ΖΩΗ» ΤΟΥ ΑΣΘΕΝΟΥΣ (Non LR, et al. Transl Res 2017, 183: 41)</vt:lpstr>
      <vt:lpstr>ΠΑΡΑΓΟΝΤΕΣ ΠΟΥ ΚΑΘΟΡΙΖΟΥΝ ΤΗΝ ΠΟΡΕΙΑ ΚΑΙ ΤΗΝ ΕΚΔΗΛΩΣΗ ΜΕΤΑΒΟΛΙΚΟΥ ΣΥΝΔΡΟΜΟΥ ΣΕ PLWH</vt:lpstr>
      <vt:lpstr>Δυσλιπιδιαμία και HIV</vt:lpstr>
      <vt:lpstr>O ΙΟΣ HIV ΩΣ ΚΑΘΟΡΙΣΤΙΚΟΣ ΠΑΡΑΓΟΝΤΑΣ</vt:lpstr>
      <vt:lpstr>Παρουσίαση του PowerPoint</vt:lpstr>
      <vt:lpstr>ΠΑΘΟΦΥΣΙΟΛΟΓΙΑ (Lagathu C, et al. Exp Opin Drug Saf 2019, 18: 829) </vt:lpstr>
      <vt:lpstr>ART</vt:lpstr>
      <vt:lpstr>ART </vt:lpstr>
      <vt:lpstr>Lake JE, et al. Clin Infect Dis 2017, 64: 1422</vt:lpstr>
      <vt:lpstr>ΕΠΙΔΡΑΣΗ ΤΩΝ ΦΑΡΜΑΚΩΝ ΣΤΗΝ ΚΑΤΑΝΟΜΗ ΤΟΥ ΛΙΠΟΥΣ</vt:lpstr>
      <vt:lpstr>ΕΠΙΔΡΑΣΗ ΤΩΝ ΦΑΡΜΑΚΩΝ ΣΤΑ ΛΙΠΙΔΙΑ/ΧΟΛΗΣΤΕΡΟΛΗ</vt:lpstr>
      <vt:lpstr>ΔΕΔΟΜΕΝΑ ΑΠΟ ΤΥΧΑΙΟΠΟΙΗΜΕΝΕΣ ΜΕΛΕΤΕΣ (Lake JE, et al. Clin Infect Dis 2017, 64: 1422)</vt:lpstr>
      <vt:lpstr>ΜΕΛΕΤΕΣ ΤΡΟΠΟΠΟΙΗΣΗΣ ΤΗΣ ΑΓΩΓΗΣ (Lake JE, et al. Clin Infect Dis 2017, 64: 1422)</vt:lpstr>
      <vt:lpstr>ΑΛΛΗΛΕΠΙΔΡΑΣΗΣ ΑΝΤΙΡΕΤΡΟΙΙΚΩΝ ΜΕ ΦΑΡΜΑΚΑ ΚΑΤΑ ΠΑΧΥΣΑΡΚΙΑΣ (Lake JE, et al. Clin Infect Dis 2017, 64: 1422)</vt:lpstr>
      <vt:lpstr>Τρόπος ζωής</vt:lpstr>
      <vt:lpstr>Ηλικία </vt:lpstr>
      <vt:lpstr>Άλλοι παράγοντες</vt:lpstr>
      <vt:lpstr>Συμπερασματικά </vt:lpstr>
      <vt:lpstr>Θεραπεία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λοιμωξη και μεταβολικο συνδρομο</dc:title>
  <dc:creator>mmouktaroudi@yahoo.com</dc:creator>
  <cp:lastModifiedBy>Spyros Kalliafas</cp:lastModifiedBy>
  <cp:revision>94</cp:revision>
  <dcterms:created xsi:type="dcterms:W3CDTF">2019-10-04T07:56:04Z</dcterms:created>
  <dcterms:modified xsi:type="dcterms:W3CDTF">2020-11-18T05:48:06Z</dcterms:modified>
</cp:coreProperties>
</file>