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5" r:id="rId3"/>
    <p:sldId id="339" r:id="rId4"/>
    <p:sldId id="340" r:id="rId5"/>
    <p:sldId id="383" r:id="rId6"/>
    <p:sldId id="404" r:id="rId7"/>
    <p:sldId id="358" r:id="rId8"/>
    <p:sldId id="408" r:id="rId9"/>
    <p:sldId id="407" r:id="rId10"/>
    <p:sldId id="362" r:id="rId11"/>
    <p:sldId id="343" r:id="rId12"/>
    <p:sldId id="344" r:id="rId13"/>
    <p:sldId id="393" r:id="rId14"/>
    <p:sldId id="410" r:id="rId15"/>
    <p:sldId id="364" r:id="rId16"/>
    <p:sldId id="376" r:id="rId17"/>
    <p:sldId id="387" r:id="rId18"/>
    <p:sldId id="378" r:id="rId19"/>
    <p:sldId id="304" r:id="rId20"/>
    <p:sldId id="303" r:id="rId21"/>
    <p:sldId id="306" r:id="rId22"/>
    <p:sldId id="384" r:id="rId23"/>
    <p:sldId id="302" r:id="rId24"/>
    <p:sldId id="307" r:id="rId25"/>
    <p:sldId id="385" r:id="rId26"/>
    <p:sldId id="313" r:id="rId27"/>
    <p:sldId id="386" r:id="rId28"/>
    <p:sldId id="316" r:id="rId29"/>
    <p:sldId id="312" r:id="rId30"/>
    <p:sldId id="311" r:id="rId31"/>
    <p:sldId id="317" r:id="rId32"/>
    <p:sldId id="310" r:id="rId33"/>
    <p:sldId id="390" r:id="rId34"/>
    <p:sldId id="391" r:id="rId35"/>
    <p:sldId id="327" r:id="rId36"/>
    <p:sldId id="328" r:id="rId37"/>
    <p:sldId id="333" r:id="rId38"/>
    <p:sldId id="331" r:id="rId39"/>
    <p:sldId id="330" r:id="rId40"/>
    <p:sldId id="334" r:id="rId41"/>
    <p:sldId id="329" r:id="rId42"/>
    <p:sldId id="392" r:id="rId43"/>
    <p:sldId id="335" r:id="rId44"/>
    <p:sldId id="394" r:id="rId45"/>
    <p:sldId id="399" r:id="rId46"/>
    <p:sldId id="402" r:id="rId47"/>
    <p:sldId id="409" r:id="rId48"/>
    <p:sldId id="398" r:id="rId49"/>
    <p:sldId id="397" r:id="rId50"/>
    <p:sldId id="403" r:id="rId51"/>
    <p:sldId id="406" r:id="rId5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6FEEA1A-0B15-4454-8CDD-EE0210916FDA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F81866-AE8D-4E25-A90B-3B8DEE7E309C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EA1A-0B15-4454-8CDD-EE0210916FDA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81866-AE8D-4E25-A90B-3B8DEE7E309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6FEEA1A-0B15-4454-8CDD-EE0210916FDA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Ορθογώνιο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1F81866-AE8D-4E25-A90B-3B8DEE7E309C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E03C5-4C57-4624-9740-D0A79A84CF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3327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EA1A-0B15-4454-8CDD-EE0210916FDA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F81866-AE8D-4E25-A90B-3B8DEE7E309C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EA1A-0B15-4454-8CDD-EE0210916FDA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1F81866-AE8D-4E25-A90B-3B8DEE7E309C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Θέση υποσέλιδου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6FEEA1A-0B15-4454-8CDD-EE0210916FDA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1F81866-AE8D-4E25-A90B-3B8DEE7E309C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Θέση υποσέλιδου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6FEEA1A-0B15-4454-8CDD-EE0210916FDA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12" name="Θέση αριθμού διαφάνειας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1F81866-AE8D-4E25-A90B-3B8DEE7E309C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Θέση υποσέλιδου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Θέση κειμένου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15" name="Θέση κειμένου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EA1A-0B15-4454-8CDD-EE0210916FDA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F81866-AE8D-4E25-A90B-3B8DEE7E309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EA1A-0B15-4454-8CDD-EE0210916FDA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F81866-AE8D-4E25-A90B-3B8DEE7E309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EA1A-0B15-4454-8CDD-EE0210916FDA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F81866-AE8D-4E25-A90B-3B8DEE7E309C}" type="slidenum">
              <a:rPr lang="el-GR" smtClean="0"/>
              <a:t>‹#›</a:t>
            </a:fld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8" name="Ορθογώνιο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1" name="Ορθογώνιο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6FEEA1A-0B15-4454-8CDD-EE0210916FDA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1F81866-AE8D-4E25-A90B-3B8DEE7E309C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Θέση υποσέλιδου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Στυλ υποδείγματος κειμένου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6FEEA1A-0B15-4454-8CDD-EE0210916FDA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1F81866-AE8D-4E25-A90B-3B8DEE7E309C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71600" y="4038600"/>
            <a:ext cx="7867600" cy="1828800"/>
          </a:xfrm>
        </p:spPr>
        <p:txBody>
          <a:bodyPr>
            <a:noAutofit/>
          </a:bodyPr>
          <a:lstStyle/>
          <a:p>
            <a:r>
              <a:rPr lang="el-GR" b="1" dirty="0" err="1">
                <a:latin typeface="+mn-lt"/>
              </a:rPr>
              <a:t>λοιμωξη</a:t>
            </a:r>
            <a:r>
              <a:rPr lang="el-GR" b="1" dirty="0">
                <a:latin typeface="+mn-lt"/>
              </a:rPr>
              <a:t> και </a:t>
            </a:r>
            <a:r>
              <a:rPr lang="el-GR" b="1" dirty="0" err="1">
                <a:latin typeface="+mn-lt"/>
              </a:rPr>
              <a:t>περιφερικεσ</a:t>
            </a:r>
            <a:r>
              <a:rPr lang="el-GR" b="1" dirty="0">
                <a:latin typeface="+mn-lt"/>
              </a:rPr>
              <a:t> </a:t>
            </a:r>
            <a:r>
              <a:rPr lang="el-GR" b="1" dirty="0" err="1">
                <a:latin typeface="+mn-lt"/>
              </a:rPr>
              <a:t>νευρολογικεσ</a:t>
            </a:r>
            <a:br>
              <a:rPr lang="el-GR" b="1" dirty="0">
                <a:latin typeface="+mn-lt"/>
              </a:rPr>
            </a:br>
            <a:r>
              <a:rPr lang="el-GR" b="1" dirty="0" err="1">
                <a:latin typeface="+mn-lt"/>
              </a:rPr>
              <a:t>εκδηλωσεισ</a:t>
            </a:r>
            <a:r>
              <a:rPr lang="el-GR" b="1" dirty="0">
                <a:latin typeface="+mn-lt"/>
              </a:rPr>
              <a:t> </a:t>
            </a:r>
            <a:r>
              <a:rPr lang="en-US" b="1" dirty="0">
                <a:latin typeface="+mn-lt"/>
                <a:cs typeface="Calibri" panose="020F0502020204030204" pitchFamily="34" charset="0"/>
              </a:rPr>
              <a:t>HIV</a:t>
            </a:r>
            <a:endParaRPr lang="el-GR" b="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b="1" dirty="0"/>
              <a:t>Χρύσα Αρβανίτη, Διευθύντρια ΕΣΥ, Β’ Πανεπιστημιακή Νευρολογική Κλινική, Αττικό Νοσοκομείο</a:t>
            </a:r>
          </a:p>
        </p:txBody>
      </p:sp>
    </p:spTree>
    <p:extLst>
      <p:ext uri="{BB962C8B-B14F-4D97-AF65-F5344CB8AC3E}">
        <p14:creationId xmlns:p14="http://schemas.microsoft.com/office/powerpoint/2010/main" val="744156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Nerve Conduction Study on the upper limb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8625"/>
            <a:ext cx="8001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963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altLang="el-GR" sz="4000" b="1" dirty="0">
                <a:latin typeface="Calibri" panose="020F0502020204030204" pitchFamily="34" charset="0"/>
                <a:cs typeface="Calibri" panose="020F0502020204030204" pitchFamily="34" charset="0"/>
              </a:rPr>
              <a:t>Classification of polyneuropathies</a:t>
            </a:r>
            <a:endParaRPr lang="en-GB" altLang="el-GR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altLang="el-GR" sz="3200" b="1" dirty="0">
                <a:latin typeface="Calibri" panose="020F0502020204030204" pitchFamily="34" charset="0"/>
                <a:cs typeface="Calibri" panose="020F0502020204030204" pitchFamily="34" charset="0"/>
              </a:rPr>
              <a:t>Clinical presentation</a:t>
            </a:r>
          </a:p>
          <a:p>
            <a:pPr lvl="1" eaLnBrk="1" hangingPunct="1"/>
            <a:r>
              <a:rPr lang="hu-HU" alt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Symmetric</a:t>
            </a:r>
          </a:p>
          <a:p>
            <a:pPr lvl="1" eaLnBrk="1" hangingPunct="1"/>
            <a:r>
              <a:rPr lang="hu-HU" alt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Asymmetric</a:t>
            </a:r>
          </a:p>
          <a:p>
            <a:pPr eaLnBrk="1" hangingPunct="1"/>
            <a:r>
              <a:rPr lang="hu-HU" altLang="el-GR" sz="3200" b="1" dirty="0">
                <a:latin typeface="Calibri" panose="020F0502020204030204" pitchFamily="34" charset="0"/>
                <a:cs typeface="Calibri" panose="020F0502020204030204" pitchFamily="34" charset="0"/>
              </a:rPr>
              <a:t>Time course</a:t>
            </a:r>
          </a:p>
          <a:p>
            <a:pPr lvl="1" eaLnBrk="1" hangingPunct="1"/>
            <a:r>
              <a:rPr lang="hu-HU" alt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Acute</a:t>
            </a:r>
          </a:p>
          <a:p>
            <a:pPr lvl="1" eaLnBrk="1" hangingPunct="1"/>
            <a:r>
              <a:rPr lang="hu-HU" alt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Chronic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hu-HU" altLang="el-GR" sz="3200" b="1" dirty="0">
                <a:latin typeface="Calibri" panose="020F0502020204030204" pitchFamily="34" charset="0"/>
                <a:cs typeface="Calibri" panose="020F0502020204030204" pitchFamily="34" charset="0"/>
              </a:rPr>
              <a:t>Etiology</a:t>
            </a:r>
          </a:p>
          <a:p>
            <a:r>
              <a:rPr lang="hu-HU" altLang="el-GR" sz="3200" b="1" dirty="0">
                <a:latin typeface="Calibri" panose="020F0502020204030204" pitchFamily="34" charset="0"/>
                <a:cs typeface="Calibri" panose="020F0502020204030204" pitchFamily="34" charset="0"/>
              </a:rPr>
              <a:t>Pathology</a:t>
            </a:r>
          </a:p>
          <a:p>
            <a:pPr lvl="1"/>
            <a:r>
              <a:rPr lang="hu-HU" alt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Axonal</a:t>
            </a:r>
          </a:p>
          <a:p>
            <a:pPr lvl="1"/>
            <a:r>
              <a:rPr lang="hu-HU" alt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Demyelinative</a:t>
            </a:r>
          </a:p>
          <a:p>
            <a:pPr lvl="1"/>
            <a:r>
              <a:rPr lang="hu-HU" alt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Small-fiber</a:t>
            </a:r>
            <a:endParaRPr lang="en-GB" altLang="el-G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581973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064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u-HU" altLang="el-GR" sz="3500" b="1" dirty="0">
                <a:latin typeface="Calibri" panose="020F0502020204030204" pitchFamily="34" charset="0"/>
                <a:cs typeface="Calibri" panose="020F0502020204030204" pitchFamily="34" charset="0"/>
              </a:rPr>
              <a:t>Typical symptoms of polyneuropathies</a:t>
            </a:r>
            <a:endParaRPr lang="en-GB" altLang="el-GR" sz="3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3" name="Picture 3" descr="Per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" t="2434" r="3046" b="1622"/>
          <a:stretch>
            <a:fillRect/>
          </a:stretch>
        </p:blipFill>
        <p:spPr>
          <a:xfrm>
            <a:off x="323850" y="2060575"/>
            <a:ext cx="1878013" cy="3527425"/>
          </a:xfrm>
          <a:noFill/>
        </p:spPr>
      </p:pic>
      <p:pic>
        <p:nvPicPr>
          <p:cNvPr id="10245" name="Picture 5" descr="Per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8"/>
          <a:stretch>
            <a:fillRect/>
          </a:stretch>
        </p:blipFill>
        <p:spPr>
          <a:xfrm>
            <a:off x="2771775" y="1809750"/>
            <a:ext cx="1219200" cy="2370138"/>
          </a:xfrm>
          <a:noFill/>
        </p:spPr>
      </p:pic>
      <p:pic>
        <p:nvPicPr>
          <p:cNvPr id="10246" name="Picture 6" descr="Per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b="2133"/>
          <a:stretch>
            <a:fillRect/>
          </a:stretch>
        </p:blipFill>
        <p:spPr bwMode="auto">
          <a:xfrm>
            <a:off x="2411413" y="4292600"/>
            <a:ext cx="1944687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Chrysa\Desktop\peripheral-neuropath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052" y="1844824"/>
            <a:ext cx="4085412" cy="398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052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hu-HU" altLang="el-GR" b="1" dirty="0">
                <a:latin typeface="Calibri" panose="020F0502020204030204" pitchFamily="34" charset="0"/>
                <a:cs typeface="Calibri" panose="020F0502020204030204" pitchFamily="34" charset="0"/>
              </a:rPr>
              <a:t>Treatment of polyneuropathies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766048" cy="4495800"/>
          </a:xfrm>
        </p:spPr>
        <p:txBody>
          <a:bodyPr lIns="92075" tIns="46038" rIns="92075" bIns="46038">
            <a:noAutofit/>
          </a:bodyPr>
          <a:lstStyle/>
          <a:p>
            <a:pPr algn="just" eaLnBrk="1" hangingPunct="1">
              <a:defRPr/>
            </a:pPr>
            <a:r>
              <a:rPr lang="hu-H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 the cause!</a:t>
            </a:r>
          </a:p>
          <a:p>
            <a:pPr algn="just" eaLnBrk="1" hangingPunct="1">
              <a:defRPr/>
            </a:pPr>
            <a:r>
              <a:rPr lang="hu-H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Immune therapy</a:t>
            </a:r>
          </a:p>
          <a:p>
            <a:pPr marL="742950" lvl="1" indent="-285750" algn="just" eaLnBrk="1" hangingPunct="1">
              <a:defRPr/>
            </a:pP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plasmapheresis: Guillain-Barré syndrome, CIDP</a:t>
            </a:r>
          </a:p>
          <a:p>
            <a:pPr marL="742950" lvl="1" indent="-285750" algn="just" eaLnBrk="1" hangingPunct="1">
              <a:defRPr/>
            </a:pP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immunoglobulins: MMN, Guillain-Barré syndrome, CIDP</a:t>
            </a:r>
          </a:p>
          <a:p>
            <a:pPr marL="742950" lvl="1" indent="-285750" algn="just" eaLnBrk="1" hangingPunct="1">
              <a:defRPr/>
            </a:pP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corticosteroids: CIDP, systemic vasculitis</a:t>
            </a:r>
          </a:p>
          <a:p>
            <a:pPr algn="just" eaLnBrk="1" hangingPunct="1">
              <a:defRPr/>
            </a:pPr>
            <a:r>
              <a:rPr lang="hu-H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Symptomatic treatment of paraesthesias and neuropathic pain</a:t>
            </a:r>
          </a:p>
          <a:p>
            <a:pPr lvl="1" algn="just" eaLnBrk="1" hangingPunct="1">
              <a:defRPr/>
            </a:pP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antiepileptic medications (carbamazepine, gabapentin, pregabalin)</a:t>
            </a:r>
          </a:p>
          <a:p>
            <a:pPr lvl="1" algn="just" eaLnBrk="1" hangingPunct="1">
              <a:defRPr/>
            </a:pP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tricyclic antidepressants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(amitriptilin, clomipramin)</a:t>
            </a:r>
          </a:p>
          <a:p>
            <a:pPr lvl="1" algn="just" eaLnBrk="1" hangingPunct="1">
              <a:defRPr/>
            </a:pP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SNRI antidepressants (duloxetin, venlafaxin)</a:t>
            </a:r>
          </a:p>
          <a:p>
            <a:pPr algn="just" eaLnBrk="1" hangingPunct="1">
              <a:defRPr/>
            </a:pPr>
            <a:r>
              <a:rPr lang="hu-H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Vitamin B</a:t>
            </a:r>
            <a:r>
              <a:rPr lang="hu-HU" sz="2400" b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: alcoholism, malabsorption, malnutrition</a:t>
            </a:r>
          </a:p>
        </p:txBody>
      </p:sp>
    </p:spTree>
    <p:extLst>
      <p:ext uri="{BB962C8B-B14F-4D97-AF65-F5344CB8AC3E}">
        <p14:creationId xmlns:p14="http://schemas.microsoft.com/office/powerpoint/2010/main" val="1843005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el-GR" b="1" dirty="0">
                <a:latin typeface="Calibri" panose="020F0502020204030204" pitchFamily="34" charset="0"/>
                <a:cs typeface="Calibri" panose="020F0502020204030204" pitchFamily="34" charset="0"/>
              </a:rPr>
              <a:t>Treatment of polyneuropathies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Anticonvulsants, antidepressants, topical agents, and nonspecific analgesics may help relieve neuropathic pain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11760" y="6109951"/>
            <a:ext cx="5724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/>
          </a:p>
          <a:p>
            <a:r>
              <a:rPr lang="en-US" dirty="0"/>
              <a:t>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HIV/AIDS – Research and Palliative Care 2013:5 243–251</a:t>
            </a:r>
            <a:endParaRPr lang="el-GR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C:\Users\Chrysa\Desktop\αρχείο λήψη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00506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rysa\Desktop\αρχείο λήψης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390028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hrysa\Desktop\αρχείο λήψης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510" y="3900289"/>
            <a:ext cx="2533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451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HIV και νευρικό σύστημα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dirty="0"/>
              <a:t>Ο HIV εισβάλλει στο νευρικό σύστημα αμέσως μετά την πρωτοπαθή μόλυνση και επηρεάζει τόσο το κεντρικό νευρικό σύστημα (ΚΝΣ) όσο και το περιφερικό νευρικό σύστημα</a:t>
            </a:r>
            <a:r>
              <a:rPr lang="en-US" dirty="0"/>
              <a:t> </a:t>
            </a:r>
            <a:r>
              <a:rPr lang="el-GR" dirty="0"/>
              <a:t>(ΠΝΣ)</a:t>
            </a:r>
          </a:p>
          <a:p>
            <a:pPr algn="just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Συχνότερη η περιφερική αισθητική πολυνευροπάθεια (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Distal sensory polyneuropathy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algn="just"/>
            <a:r>
              <a:rPr lang="el-G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Τοξική νευροπάθεια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με παρόμοια κλινική εικόνα μετά την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cART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με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stavudine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8064" y="6309320"/>
            <a:ext cx="2620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>
                <a:latin typeface="Calibri" panose="020F0502020204030204" pitchFamily="34" charset="0"/>
                <a:cs typeface="Calibri" panose="020F0502020204030204" pitchFamily="34" charset="0"/>
              </a:rPr>
              <a:t>Lancet </a:t>
            </a:r>
            <a:r>
              <a:rPr lang="fr-FR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Neurol</a:t>
            </a:r>
            <a:r>
              <a:rPr lang="fr-FR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2013; 12: 295–309</a:t>
            </a:r>
            <a:endParaRPr lang="el-G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35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Distal symmetric polyneuropathy (DSP)</a:t>
            </a:r>
            <a:endParaRPr lang="el-GR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589567"/>
            <a:ext cx="4172272" cy="4572000"/>
          </a:xfrm>
        </p:spPr>
        <p:txBody>
          <a:bodyPr>
            <a:normAutofit/>
          </a:bodyPr>
          <a:lstStyle/>
          <a:p>
            <a:pPr algn="just"/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Προσβάλλει περίπου το 50% των ασθενών που έχουν μολυνθεί από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HIV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Δύο πιθανοί μηχανισμοί</a:t>
            </a:r>
          </a:p>
          <a:p>
            <a:pPr lvl="1" algn="just"/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Νευροτοξικότητα από τον ιό και τα προϊόντα του</a:t>
            </a:r>
          </a:p>
          <a:p>
            <a:pPr lvl="1" algn="just"/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Νευροτοξικότητα από τη θεραπεία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780782"/>
            <a:ext cx="81003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/>
          </a:p>
          <a:p>
            <a:r>
              <a:rPr lang="en-US" dirty="0"/>
              <a:t> </a:t>
            </a:r>
            <a:r>
              <a:rPr lang="en-US" sz="1400" dirty="0"/>
              <a:t>1.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HIV/AIDS – Research and Palliative Care 2013:5 243–251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2.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JOURNAL OF THE ASSOCIATION OF NURSES IN AIDS CARE, Vol. 18, No. 4, July/August 2007, 32-40</a:t>
            </a:r>
            <a:endParaRPr lang="el-GR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7" y="1460239"/>
            <a:ext cx="3135511" cy="452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158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Pathogenesis of distal sensory polyneuropathy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8581098" cy="536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6874480" y="6583279"/>
            <a:ext cx="22808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Lancet </a:t>
            </a:r>
            <a:r>
              <a:rPr lang="fr-FR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Neurol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 2013; 12: 295–309</a:t>
            </a:r>
            <a:endParaRPr lang="el-G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201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Distal symmetric polyneuropathy (DSP)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l-GR" dirty="0"/>
              <a:t>Μειωμένα τενόντια αντανακλαστικά, υπαισθησία, παραισθησίες και δυσαισθησίες κατανομής γάντι-κάλτσας, νευροπαθητικός πόνος, αιμωδίες</a:t>
            </a:r>
          </a:p>
          <a:p>
            <a:pPr algn="just">
              <a:lnSpc>
                <a:spcPct val="150000"/>
              </a:lnSpc>
            </a:pPr>
            <a:r>
              <a:rPr lang="el-GR" dirty="0"/>
              <a:t>Τα συμπτώματα μπορεί να παραμένουν σταθερά ή να εξελίσσονται αργά και να επηρεάζουν την ποιότητα ζωής των ασθενών</a:t>
            </a:r>
          </a:p>
        </p:txBody>
      </p:sp>
      <p:sp>
        <p:nvSpPr>
          <p:cNvPr id="4" name="Rectangle 3"/>
          <p:cNvSpPr/>
          <p:nvPr/>
        </p:nvSpPr>
        <p:spPr>
          <a:xfrm>
            <a:off x="2411760" y="6109951"/>
            <a:ext cx="5724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/>
          </a:p>
          <a:p>
            <a:r>
              <a:rPr lang="en-US" dirty="0"/>
              <a:t>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HIV/AIDS – Research and Palliative Care 2013:5 243–251</a:t>
            </a:r>
            <a:endParaRPr lang="el-GR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158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Αρχικά στάδια λοίμωξης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l-GR" dirty="0"/>
              <a:t>Νευροπάθειες συνδεόμενες με την </a:t>
            </a:r>
            <a:r>
              <a:rPr lang="el-GR" dirty="0" err="1"/>
              <a:t>ορομετατροπή</a:t>
            </a:r>
            <a:endParaRPr lang="el-GR" dirty="0"/>
          </a:p>
          <a:p>
            <a:pPr algn="just">
              <a:lnSpc>
                <a:spcPct val="200000"/>
              </a:lnSpc>
            </a:pPr>
            <a:r>
              <a:rPr lang="el-GR" dirty="0"/>
              <a:t>Σύνδρομο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Guillain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– Barre</a:t>
            </a:r>
          </a:p>
          <a:p>
            <a:pPr algn="just">
              <a:lnSpc>
                <a:spcPct val="20000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Μονονευροπάθειες</a:t>
            </a:r>
          </a:p>
          <a:p>
            <a:pPr algn="just">
              <a:lnSpc>
                <a:spcPct val="200000"/>
              </a:lnSpc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467544" y="6309320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Νευρολογία. Παθήσεις Περιφερικού Νευρικού Συστήματος.  Ε. Σταμπουλής, Αθήνα 2011</a:t>
            </a:r>
          </a:p>
        </p:txBody>
      </p:sp>
    </p:spTree>
    <p:extLst>
      <p:ext uri="{BB962C8B-B14F-4D97-AF65-F5344CB8AC3E}">
        <p14:creationId xmlns:p14="http://schemas.microsoft.com/office/powerpoint/2010/main" val="359239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 και νευροπάθειες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l-GR" dirty="0"/>
              <a:t>Το ΠΝΣ προσβάλλεται συχνά σε λοίμωξη από </a:t>
            </a:r>
            <a:r>
              <a:rPr lang="en-US" dirty="0">
                <a:cs typeface="Calibri" panose="020F0502020204030204" pitchFamily="34" charset="0"/>
              </a:rPr>
              <a:t>HIV</a:t>
            </a:r>
            <a:r>
              <a:rPr lang="el-GR" dirty="0">
                <a:cs typeface="Calibri" panose="020F0502020204030204" pitchFamily="34" charset="0"/>
              </a:rPr>
              <a:t> (35% - 50%)</a:t>
            </a:r>
          </a:p>
          <a:p>
            <a:pPr algn="just">
              <a:lnSpc>
                <a:spcPct val="150000"/>
              </a:lnSpc>
            </a:pPr>
            <a:r>
              <a:rPr lang="el-GR" dirty="0">
                <a:cs typeface="Calibri" panose="020F0502020204030204" pitchFamily="34" charset="0"/>
              </a:rPr>
              <a:t>Συμπτωματική νευροπάθεια εμφανίζεται στο 5-10% των ασθενών</a:t>
            </a:r>
          </a:p>
          <a:p>
            <a:pPr algn="just">
              <a:lnSpc>
                <a:spcPct val="150000"/>
              </a:lnSpc>
            </a:pPr>
            <a:r>
              <a:rPr lang="el-GR" dirty="0">
                <a:cs typeface="Calibri" panose="020F0502020204030204" pitchFamily="34" charset="0"/>
              </a:rPr>
              <a:t>Η </a:t>
            </a:r>
            <a:r>
              <a:rPr lang="el-GR" dirty="0" err="1">
                <a:cs typeface="Calibri" panose="020F0502020204030204" pitchFamily="34" charset="0"/>
              </a:rPr>
              <a:t>υποκλινική</a:t>
            </a:r>
            <a:r>
              <a:rPr lang="el-GR" dirty="0">
                <a:cs typeface="Calibri" panose="020F0502020204030204" pitchFamily="34" charset="0"/>
              </a:rPr>
              <a:t> προσβολή του ΠΝΣ είναι συχνή, αλλά συνήθως παραμένει </a:t>
            </a:r>
            <a:r>
              <a:rPr lang="el-GR" dirty="0" err="1">
                <a:cs typeface="Calibri" panose="020F0502020204030204" pitchFamily="34" charset="0"/>
              </a:rPr>
              <a:t>ασυμπτωματική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24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Αρχικά στάδια λοίμωξης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79512" y="1589566"/>
            <a:ext cx="4316288" cy="4863769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l-GR" dirty="0"/>
              <a:t>Σ’ αυτό το στάδιο (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CD4 &gt; 500/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l-GR" dirty="0"/>
              <a:t>) οι νευροπάθειες είναι σπάνιες</a:t>
            </a:r>
          </a:p>
          <a:p>
            <a:pPr algn="just">
              <a:lnSpc>
                <a:spcPct val="150000"/>
              </a:lnSpc>
            </a:pPr>
            <a:r>
              <a:rPr lang="el-GR" b="1" dirty="0"/>
              <a:t>Πάρεση προσωπικού νεύρου</a:t>
            </a:r>
          </a:p>
          <a:p>
            <a:pPr algn="just">
              <a:lnSpc>
                <a:spcPct val="150000"/>
              </a:lnSpc>
            </a:pPr>
            <a:r>
              <a:rPr lang="el-GR" dirty="0"/>
              <a:t>Σπάνια νευροπάθειες τριδύμου, οπτικού νεύρου και </a:t>
            </a:r>
            <a:r>
              <a:rPr lang="el-GR" dirty="0" err="1"/>
              <a:t>αιθουσοκοχλιακού</a:t>
            </a:r>
            <a:r>
              <a:rPr lang="el-GR" dirty="0"/>
              <a:t> νεύρου</a:t>
            </a:r>
          </a:p>
          <a:p>
            <a:pPr algn="just"/>
            <a:endParaRPr lang="el-GR" dirty="0"/>
          </a:p>
        </p:txBody>
      </p:sp>
      <p:pic>
        <p:nvPicPr>
          <p:cNvPr id="1026" name="Picture 2" descr="C:\Users\Chrysa\Desktop\081118045215BellsPalsyFacialParalysis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2197658"/>
            <a:ext cx="3886200" cy="335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6309320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Νευρολογία. Παθήσεις Περιφερικού Νευρικού Συστήματος.  Ε. Σταμπουλής, Αθήνα 2011</a:t>
            </a:r>
          </a:p>
        </p:txBody>
      </p:sp>
    </p:spTree>
    <p:extLst>
      <p:ext uri="{BB962C8B-B14F-4D97-AF65-F5344CB8AC3E}">
        <p14:creationId xmlns:p14="http://schemas.microsoft.com/office/powerpoint/2010/main" val="4106267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Αρχικά στάδια λοίμωξης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23528" y="1589567"/>
            <a:ext cx="4172272" cy="45720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l-G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Σύνδρομο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Guillain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Barre</a:t>
            </a:r>
            <a:r>
              <a:rPr lang="el-G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Ήπια μέχρι βαριά μυική αδυναμία, πυρετός, διάρροια, εξάνθημα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Στο ΕΝΥ εμφανίζεται αύξηση του λευκώματος και ήπια αύξηση των μονοπυρήνων</a:t>
            </a:r>
          </a:p>
          <a:p>
            <a:pPr algn="just">
              <a:lnSpc>
                <a:spcPct val="150000"/>
              </a:lnSpc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6309320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Νευρολογία. Παθήσεις Περιφερικού Νευρικού Συστήματος.  Ε. Σταμπουλής, Αθήνα 2011</a:t>
            </a:r>
          </a:p>
        </p:txBody>
      </p:sp>
      <p:pic>
        <p:nvPicPr>
          <p:cNvPr id="6146" name="Picture 2" descr="C:\Users\Chrysa\Desktop\image1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1700808"/>
            <a:ext cx="3886200" cy="384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49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Guillain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–Barre Syndrome (GBS)</a:t>
            </a: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l-GR" sz="2800" b="1" dirty="0"/>
              <a:t>Σε προσβολή του ΑΝΣ διαταραχές αναπνοής και καρδιακής λειτουργίας</a:t>
            </a:r>
          </a:p>
          <a:p>
            <a:pPr algn="just">
              <a:lnSpc>
                <a:spcPct val="150000"/>
              </a:lnSpc>
            </a:pPr>
            <a:r>
              <a:rPr lang="el-GR" sz="2800" dirty="0">
                <a:cs typeface="Calibri" panose="020F0502020204030204" pitchFamily="34" charset="0"/>
              </a:rPr>
              <a:t>Θεραπεία και πρόγνωση όπως στο κλασικό   </a:t>
            </a:r>
            <a:r>
              <a:rPr lang="el-GR" sz="2800" dirty="0"/>
              <a:t>σύνδρομο </a:t>
            </a:r>
            <a:r>
              <a:rPr lang="en-US" sz="2800" dirty="0"/>
              <a:t> </a:t>
            </a:r>
            <a:r>
              <a:rPr lang="en-US" sz="2800" dirty="0" err="1">
                <a:cs typeface="Calibri" panose="020F0502020204030204" pitchFamily="34" charset="0"/>
              </a:rPr>
              <a:t>Guillain</a:t>
            </a:r>
            <a:r>
              <a:rPr lang="en-US" sz="2800" dirty="0">
                <a:cs typeface="Calibri" panose="020F0502020204030204" pitchFamily="34" charset="0"/>
              </a:rPr>
              <a:t> - Barre</a:t>
            </a:r>
            <a:r>
              <a:rPr lang="el-GR" sz="2800" dirty="0">
                <a:cs typeface="Calibri" panose="020F0502020204030204" pitchFamily="34" charset="0"/>
              </a:rPr>
              <a:t> </a:t>
            </a:r>
            <a:endParaRPr lang="en-US" sz="2800" dirty="0"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2400" b="1" dirty="0"/>
          </a:p>
          <a:p>
            <a:endParaRPr lang="en-US" dirty="0"/>
          </a:p>
        </p:txBody>
      </p:sp>
      <p:pic>
        <p:nvPicPr>
          <p:cNvPr id="2051" name="Picture 3" descr="C:\Users\Chrysa\Desktop\αρχείο λήψη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52901"/>
            <a:ext cx="3096344" cy="206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186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Μετρίως προχωρημένη νόσος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CIDP</a:t>
            </a:r>
          </a:p>
          <a:p>
            <a:pPr algn="just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Πολλαπλή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μονονευροπάθεια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Νευροπάθεια στο διάχυτο διηθητικό λεμφοκυτταρικό σύνδρομο</a:t>
            </a:r>
          </a:p>
          <a:p>
            <a:pPr algn="just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Συφιλιδική πολυριζοπάθεια</a:t>
            </a:r>
          </a:p>
          <a:p>
            <a:pPr algn="just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Νευροπάθεια από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HCV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Νευροπάθεια από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HTLV -1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Σύνδρομο νόσου κινητικού νευρώνα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6309320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Νευρολογία. Παθήσεις Περιφερικού Νευρικού Συστήματος.  Ε. Σταμπουλής, Αθήνα 2011</a:t>
            </a:r>
          </a:p>
        </p:txBody>
      </p:sp>
    </p:spTree>
    <p:extLst>
      <p:ext uri="{BB962C8B-B14F-4D97-AF65-F5344CB8AC3E}">
        <p14:creationId xmlns:p14="http://schemas.microsoft.com/office/powerpoint/2010/main" val="364334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Μετρίως προχωρημένη νόσος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Χρόνια φλεγμονώδης απομυελινωτική πολυνευροπάθεια  (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CIDP</a:t>
            </a:r>
            <a:r>
              <a:rPr lang="el-G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Κλινική εικόνα όπως και στην κλασική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CIDP</a:t>
            </a: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dirty="0"/>
              <a:t>Αισθητικοκινητική, κεντρομελική, διάχυτη πολυνευροπάθεια με γενικευμένη κατάργηση των τενοντίων αντανακλάσεων</a:t>
            </a:r>
          </a:p>
          <a:p>
            <a:pPr algn="just">
              <a:lnSpc>
                <a:spcPct val="150000"/>
              </a:lnSpc>
            </a:pPr>
            <a:r>
              <a:rPr lang="el-GR" dirty="0"/>
              <a:t>Σπανιότερα προσβολή κρανιακών νεύρων</a:t>
            </a:r>
          </a:p>
          <a:p>
            <a:pPr algn="just"/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baseline="30000" dirty="0">
              <a:cs typeface="Calibri" panose="020F0502020204030204" pitchFamily="34" charset="0"/>
            </a:endParaRP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6309320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Νευρολογία. Παθήσεις Περιφερικού Νευρικού Συστήματος.  Ε. Σταμπουλής, Αθήνα 2011</a:t>
            </a:r>
          </a:p>
        </p:txBody>
      </p:sp>
    </p:spTree>
    <p:extLst>
      <p:ext uri="{BB962C8B-B14F-4D97-AF65-F5344CB8AC3E}">
        <p14:creationId xmlns:p14="http://schemas.microsoft.com/office/powerpoint/2010/main" val="2746366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Χρόνια φλεγμονώδης απομυελινωτική πολυνευροπάθεια  (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CIDP</a:t>
            </a:r>
            <a:r>
              <a:rPr lang="el-GR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l-G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467544" y="1484784"/>
            <a:ext cx="820891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800" dirty="0">
                <a:cs typeface="Calibri" panose="020F0502020204030204" pitchFamily="34" charset="0"/>
              </a:rPr>
              <a:t>ΕΝΥ </a:t>
            </a:r>
            <a:r>
              <a:rPr lang="el-GR" sz="2800" dirty="0">
                <a:ea typeface="Verdana"/>
                <a:cs typeface="Calibri" panose="020F0502020204030204" pitchFamily="34" charset="0"/>
              </a:rPr>
              <a:t>꞉ αυξημένο λεύκωμα και μονοπύρηνα (μέχρι 50 / </a:t>
            </a:r>
            <a:r>
              <a:rPr lang="en-US" sz="2800" dirty="0">
                <a:ea typeface="Verdana"/>
                <a:cs typeface="Calibri" panose="020F0502020204030204" pitchFamily="34" charset="0"/>
              </a:rPr>
              <a:t>mm</a:t>
            </a:r>
            <a:r>
              <a:rPr lang="en-US" sz="2800" baseline="30000" dirty="0">
                <a:ea typeface="Verdana"/>
                <a:cs typeface="Calibri" panose="020F0502020204030204" pitchFamily="34" charset="0"/>
              </a:rPr>
              <a:t>3</a:t>
            </a:r>
            <a:r>
              <a:rPr lang="en-US" sz="2800" dirty="0">
                <a:ea typeface="Verdana"/>
                <a:cs typeface="Calibri" panose="020F050202020403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l-GR" sz="2800" dirty="0">
                <a:ea typeface="Verdana"/>
                <a:cs typeface="Calibri" panose="020F0502020204030204" pitchFamily="34" charset="0"/>
              </a:rPr>
              <a:t>Σε ήπιες μορφές παρακολούθηση</a:t>
            </a:r>
          </a:p>
          <a:p>
            <a:pPr algn="just">
              <a:lnSpc>
                <a:spcPct val="150000"/>
              </a:lnSpc>
            </a:pPr>
            <a:r>
              <a:rPr lang="el-GR" sz="2800" dirty="0">
                <a:ea typeface="Verdana"/>
                <a:cs typeface="Calibri" panose="020F0502020204030204" pitchFamily="34" charset="0"/>
              </a:rPr>
              <a:t>Σε βαρύτερες περιπτώσεις πλασμαφαίρεση ή </a:t>
            </a:r>
            <a:r>
              <a:rPr lang="en-US" sz="2800" dirty="0" err="1">
                <a:ea typeface="Verdana"/>
                <a:cs typeface="Calibri" panose="020F0502020204030204" pitchFamily="34" charset="0"/>
              </a:rPr>
              <a:t>IVIg</a:t>
            </a:r>
            <a:endParaRPr lang="en-US" sz="2800" dirty="0">
              <a:ea typeface="Verdana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800" dirty="0">
                <a:ea typeface="Verdana"/>
                <a:cs typeface="Calibri" panose="020F0502020204030204" pitchFamily="34" charset="0"/>
              </a:rPr>
              <a:t>Κορτικοστεροειδή</a:t>
            </a:r>
            <a:endParaRPr lang="en-US" sz="2800" dirty="0">
              <a:ea typeface="Verdan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34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Μετρίως προχωρημένη νόσος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0912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l-G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Επώδυνη περιφερική συμμετρική αισθητική νευροπάθεια</a:t>
            </a:r>
          </a:p>
          <a:p>
            <a:pPr algn="just">
              <a:lnSpc>
                <a:spcPct val="15000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Μπορεί να συνοδεύει το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σύνδρομο διάχυτης διηθητικής </a:t>
            </a:r>
            <a:r>
              <a:rPr lang="el-GR" b="1" dirty="0" err="1">
                <a:latin typeface="Calibri" panose="020F0502020204030204" pitchFamily="34" charset="0"/>
                <a:cs typeface="Calibri" panose="020F0502020204030204" pitchFamily="34" charset="0"/>
              </a:rPr>
              <a:t>λεμφοκύττωσης</a:t>
            </a: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Εξελίσσεται σε μέρες ή εβδομάδες</a:t>
            </a:r>
          </a:p>
          <a:p>
            <a:pPr algn="just">
              <a:lnSpc>
                <a:spcPct val="15000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Εκδηλώνεται σαν μια συμμετρική, επώδυνη αισθητικοκινητική νευροπάθεια σε ασθενείς με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διόγκωση παρωτίδας και σύνδρομο ξηρότητας</a:t>
            </a:r>
          </a:p>
        </p:txBody>
      </p:sp>
    </p:spTree>
    <p:extLst>
      <p:ext uri="{BB962C8B-B14F-4D97-AF65-F5344CB8AC3E}">
        <p14:creationId xmlns:p14="http://schemas.microsoft.com/office/powerpoint/2010/main" val="2904898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Μετρίως προχωρημένη νόσος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Επώδυνη περιφερική συμμετρική αισθητική νευροπάθεια</a:t>
            </a:r>
          </a:p>
          <a:p>
            <a:pPr algn="just">
              <a:lnSpc>
                <a:spcPct val="15000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Μπορεί να συνοδεύεται από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σπληνομεγαλία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λεμφαδενοπάθεια </a:t>
            </a:r>
          </a:p>
          <a:p>
            <a:pPr algn="just">
              <a:lnSpc>
                <a:spcPct val="15000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Προσβολή κρανιακών νεύρων, πάρεση προσωπικού νεύρου με διόγκωση παρωτίδας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6309320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Νευρολογία. Παθήσεις Περιφερικού Νευρικού Συστήματος.  Ε. Σταμπουλής, Αθήνα 2011</a:t>
            </a:r>
          </a:p>
        </p:txBody>
      </p:sp>
    </p:spTree>
    <p:extLst>
      <p:ext uri="{BB962C8B-B14F-4D97-AF65-F5344CB8AC3E}">
        <p14:creationId xmlns:p14="http://schemas.microsoft.com/office/powerpoint/2010/main" val="4122939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Μετρίως προχωρημένη νόσος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</a:pPr>
            <a:r>
              <a:rPr lang="el-G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Επώδυνη περιφερική συμμετρική αισθητική νευροπάθεια</a:t>
            </a:r>
          </a:p>
          <a:p>
            <a:pPr algn="just">
              <a:lnSpc>
                <a:spcPct val="12000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Αξονική νευροπάθεια στο 85 % των περιπτώσεων</a:t>
            </a:r>
          </a:p>
          <a:p>
            <a:pPr algn="just">
              <a:lnSpc>
                <a:spcPct val="12000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 ΕΝΥ έχει αυξημένο λεύκωμα και λευκοκυττάρωση</a:t>
            </a:r>
          </a:p>
          <a:p>
            <a:pPr algn="just">
              <a:lnSpc>
                <a:spcPct val="12000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Ιστολογικά εμφανίζονται διηθήσεις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CD8</a:t>
            </a:r>
          </a:p>
          <a:p>
            <a:pPr algn="just">
              <a:lnSpc>
                <a:spcPct val="12000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θεραπεία με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HAART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είναι συνήθως αποτελεσματική</a:t>
            </a:r>
          </a:p>
          <a:p>
            <a:pPr algn="just">
              <a:lnSpc>
                <a:spcPct val="12000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Σε μη ανταπόκριση μπορεί να χορηγηθεί </a:t>
            </a:r>
            <a:r>
              <a:rPr lang="el-GR" b="1" dirty="0" err="1">
                <a:latin typeface="Calibri" panose="020F0502020204030204" pitchFamily="34" charset="0"/>
                <a:cs typeface="Calibri" panose="020F0502020204030204" pitchFamily="34" charset="0"/>
              </a:rPr>
              <a:t>πρεδνιζόνη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για μικρό χρονικό διάστημα</a:t>
            </a:r>
          </a:p>
        </p:txBody>
      </p:sp>
    </p:spTree>
    <p:extLst>
      <p:ext uri="{BB962C8B-B14F-4D97-AF65-F5344CB8AC3E}">
        <p14:creationId xmlns:p14="http://schemas.microsoft.com/office/powerpoint/2010/main" val="1435328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Μετρίως προχωρημένη νόσος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l-G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Συφιλιδική </a:t>
            </a:r>
            <a:r>
              <a:rPr lang="el-GR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πολυριζοπάθεια</a:t>
            </a:r>
            <a:r>
              <a:rPr lang="el-G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Σπάνια, συνήθως πρόκειται για συφιλιδική μηνιγγίτιδα με διηθήσεις ριζών</a:t>
            </a:r>
          </a:p>
          <a:p>
            <a:pPr algn="just">
              <a:lnSpc>
                <a:spcPct val="15000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Ασύμμετρη, με περιφερική αδυναμία, κατάργηση αισθητικότητας, προοδευτικά αυξανόμενο πόνο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6309320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Νευρολογία. Παθήσεις Περιφερικού Νευρικού Συστήματος.  Ε. Σταμπουλής, Αθήνα 2011</a:t>
            </a:r>
          </a:p>
        </p:txBody>
      </p:sp>
    </p:spTree>
    <p:extLst>
      <p:ext uri="{BB962C8B-B14F-4D97-AF65-F5344CB8AC3E}">
        <p14:creationId xmlns:p14="http://schemas.microsoft.com/office/powerpoint/2010/main" val="2904898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Documents and Settings\anoop.alva\Desktop\motor ner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10600" cy="672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185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Μετρίως προχωρημένη νόσος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Νευροπάθεια από ηπατίτιδα 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  <a:p>
            <a:pPr algn="just">
              <a:lnSpc>
                <a:spcPct val="15000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ηπατίτιδα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μπορεί να προκαλέσει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νευροπάθεια, εγκεφαλίτιδα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μυελίτιδα</a:t>
            </a:r>
          </a:p>
          <a:p>
            <a:pPr algn="just">
              <a:lnSpc>
                <a:spcPct val="15000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σύγχρονη λοίμωξη με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HIV 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μπορεί να αυξάνει τη συχνότητα εμφάνισης νευροπάθειας από ηπατίτιδα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6309320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Νευρολογία. Παθήσεις Περιφερικού Νευρικού Συστήματος.  Ε. Σταμπουλής, Αθήνα 2011</a:t>
            </a:r>
          </a:p>
        </p:txBody>
      </p:sp>
    </p:spTree>
    <p:extLst>
      <p:ext uri="{BB962C8B-B14F-4D97-AF65-F5344CB8AC3E}">
        <p14:creationId xmlns:p14="http://schemas.microsoft.com/office/powerpoint/2010/main" val="29048986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Μετρίως προχωρημένη νόσος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l-G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Νευροπάθεια από ηπατίτιδα 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l-G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Δύο κλινικές μορφές</a:t>
            </a:r>
          </a:p>
          <a:p>
            <a:pPr marL="0" indent="0" algn="just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  Α. Συμμετρική περιφερική αισθητική νευροπάθεια </a:t>
            </a:r>
          </a:p>
          <a:p>
            <a:pPr marL="0" indent="0" algn="just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  Β. Πολλαπλή μονονευρίτιδα</a:t>
            </a:r>
          </a:p>
          <a:p>
            <a:pPr algn="just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Συχνή η εμφάνιση εγκεφαλοπάθειας ή νεφρωσικού συνδρόμου</a:t>
            </a:r>
          </a:p>
          <a:p>
            <a:pPr algn="just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Κορτικοστεροειδή, ιντερφερόνη – α, ριμπαβιρίνη</a:t>
            </a:r>
          </a:p>
          <a:p>
            <a:pPr algn="just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Συχνά η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HAART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διακόπτεται λόγω της μεγάλης συνεργικής δράσης στη λειτουργία των μιτοχονδρίων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6309320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Νευρολογία. Παθήσεις Περιφερικού Νευρικού Συστήματος.  Ε. Σταμπουλής, Αθήνα 2011</a:t>
            </a:r>
          </a:p>
        </p:txBody>
      </p:sp>
    </p:spTree>
    <p:extLst>
      <p:ext uri="{BB962C8B-B14F-4D97-AF65-F5344CB8AC3E}">
        <p14:creationId xmlns:p14="http://schemas.microsoft.com/office/powerpoint/2010/main" val="3258432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Μετρίως προχωρημένη νόσος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79512" y="1589567"/>
            <a:ext cx="4316288" cy="45720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200000"/>
              </a:lnSpc>
            </a:pPr>
            <a:r>
              <a:rPr lang="el-G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Νευροπάθεια από 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HTLV – 1</a:t>
            </a:r>
          </a:p>
          <a:p>
            <a:pPr algn="just">
              <a:lnSpc>
                <a:spcPct val="200000"/>
              </a:lnSpc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Μυελοπάθεια</a:t>
            </a:r>
          </a:p>
          <a:p>
            <a:pPr algn="just">
              <a:lnSpc>
                <a:spcPct val="20000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Ήπια αισθητικοκινητική νευροπάθεια, σε συνδυασμό με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σφιγκτηριακές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διαταραχές και μυελοπάθεια </a:t>
            </a:r>
          </a:p>
        </p:txBody>
      </p:sp>
      <p:pic>
        <p:nvPicPr>
          <p:cNvPr id="1026" name="Picture 2" descr="C:\Users\Chrysa\Desktop\Cervical-spinal-cord-MRI-findings-in-HTLV-1-infection-A-Sagittal-STIR-and-B-axial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251" y="1589088"/>
            <a:ext cx="304579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8986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Μετρίως προχωρημένη νόσος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l-G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Νόσος του κινητικού νευρώνα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C:\Users\Chrysa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49" y="2708920"/>
            <a:ext cx="440688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hrysa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017" y="3068960"/>
            <a:ext cx="408045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23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l-GR" b="1" dirty="0">
                <a:latin typeface="Calibri" panose="020F0502020204030204" pitchFamily="34" charset="0"/>
                <a:cs typeface="Calibri" panose="020F0502020204030204" pitchFamily="34" charset="0"/>
              </a:rPr>
              <a:t>ALS symptoms</a:t>
            </a:r>
          </a:p>
        </p:txBody>
      </p:sp>
      <p:pic>
        <p:nvPicPr>
          <p:cNvPr id="5120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714500"/>
            <a:ext cx="35242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7" descr="Per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" t="1871" r="1399" b="1871"/>
          <a:stretch>
            <a:fillRect/>
          </a:stretch>
        </p:blipFill>
        <p:spPr bwMode="auto">
          <a:xfrm>
            <a:off x="1500188" y="4714875"/>
            <a:ext cx="24955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857375"/>
            <a:ext cx="23241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1754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Νευροπάθειες προχωρημένης νόσου από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HIV</a:t>
            </a: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CD4 </a:t>
            </a:r>
            <a:r>
              <a:rPr lang="en-US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꞉</a:t>
            </a:r>
            <a:r>
              <a:rPr lang="el-GR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&lt; </a:t>
            </a:r>
            <a:r>
              <a:rPr lang="el-GR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200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</a:p>
          <a:p>
            <a:pPr algn="just"/>
            <a:r>
              <a:rPr lang="el-G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Περιφερική συμμετρική νευροπάθεια</a:t>
            </a:r>
          </a:p>
          <a:p>
            <a:pPr algn="just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συχνότερη νευροπάθεια, ειδικά στα τελικά στάδια της νόσου</a:t>
            </a:r>
          </a:p>
          <a:p>
            <a:pPr algn="just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Δυσαισθησίες, παραισθησίες, αιμωδίες, μείωση της αισθητικότητας του πόνου, της θερμοκρασίας και της παλλαισθησίας, αρχικά στους άκρους πόδες και μετά στις άκρες χείρες</a:t>
            </a:r>
          </a:p>
          <a:p>
            <a:pPr algn="just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Κατηργημένα αχίλλεια αντανακλαστικά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6309320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Νευρολογία. Παθήσεις Περιφερικού Νευρικού Συστήματος.  Ε. Σταμπουλής, Αθήνα 2011</a:t>
            </a:r>
          </a:p>
        </p:txBody>
      </p:sp>
    </p:spTree>
    <p:extLst>
      <p:ext uri="{BB962C8B-B14F-4D97-AF65-F5344CB8AC3E}">
        <p14:creationId xmlns:p14="http://schemas.microsoft.com/office/powerpoint/2010/main" val="41126738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latin typeface="Calibri" panose="020F0502020204030204" pitchFamily="34" charset="0"/>
                <a:cs typeface="Calibri" panose="020F0502020204030204" pitchFamily="34" charset="0"/>
              </a:rPr>
              <a:t>Περιφερική συμμετρική νευροπάθεια</a:t>
            </a:r>
            <a:br>
              <a:rPr lang="el-GR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l-GR" dirty="0"/>
              <a:t>ΗΜΓ</a:t>
            </a:r>
            <a:r>
              <a:rPr lang="el-GR" dirty="0">
                <a:ea typeface="Verdana"/>
              </a:rPr>
              <a:t>꞉ αξονική, συμμετρική αισθητικοκινητική νευροπάθεια </a:t>
            </a:r>
          </a:p>
          <a:p>
            <a:pPr algn="just"/>
            <a:r>
              <a:rPr lang="el-GR" b="1" dirty="0">
                <a:ea typeface="Verdana"/>
              </a:rPr>
              <a:t>Πολλοί ασθενείς εμφανίζουν πόνο που εμποδίζει τη βάδιση</a:t>
            </a:r>
          </a:p>
          <a:p>
            <a:pPr algn="just"/>
            <a:r>
              <a:rPr lang="el-GR" dirty="0">
                <a:ea typeface="Verdana"/>
              </a:rPr>
              <a:t>Συχνά συνυπάρχει μυελοπάθεια</a:t>
            </a:r>
          </a:p>
          <a:p>
            <a:pPr algn="just"/>
            <a:r>
              <a:rPr lang="el-GR" b="1" dirty="0">
                <a:ea typeface="Verdana"/>
              </a:rPr>
              <a:t>Νευροπάθεια των λεπτών ινών με διατήρηση των αντανακλαστικών</a:t>
            </a:r>
          </a:p>
          <a:p>
            <a:pPr algn="just"/>
            <a:endParaRPr lang="el-GR" dirty="0">
              <a:ea typeface="Verdana"/>
            </a:endParaRPr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62707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latin typeface="Calibri" panose="020F0502020204030204" pitchFamily="34" charset="0"/>
                <a:cs typeface="Calibri" panose="020F0502020204030204" pitchFamily="34" charset="0"/>
              </a:rPr>
              <a:t>Περιφερική συμμετρική νευροπάθεια</a:t>
            </a:r>
            <a:br>
              <a:rPr lang="el-GR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l-GR" dirty="0"/>
              <a:t>Παράγοντες κινδύνου</a:t>
            </a:r>
          </a:p>
          <a:p>
            <a:pPr algn="just"/>
            <a:r>
              <a:rPr lang="el-GR" dirty="0"/>
              <a:t>1. Ηλικία</a:t>
            </a:r>
          </a:p>
          <a:p>
            <a:pPr algn="just"/>
            <a:r>
              <a:rPr lang="el-GR" dirty="0"/>
              <a:t>2. </a:t>
            </a:r>
            <a:r>
              <a:rPr lang="el-GR" dirty="0" err="1"/>
              <a:t>Αντιρετροϊκή</a:t>
            </a:r>
            <a:r>
              <a:rPr lang="el-GR" dirty="0"/>
              <a:t> θεραπεία</a:t>
            </a:r>
          </a:p>
          <a:p>
            <a:pPr algn="just"/>
            <a:r>
              <a:rPr lang="el-GR" dirty="0"/>
              <a:t>3. Βαρύτητα της λοίμωξης από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HIV (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χαμηλός αριθμός από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CD4)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4. Σακχαρώδης διαβήτης</a:t>
            </a:r>
          </a:p>
          <a:p>
            <a:pPr algn="just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5. Αλκοόλ</a:t>
            </a:r>
          </a:p>
          <a:p>
            <a:pPr algn="just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6. Χαμηλή αιμοσφαιρίνη</a:t>
            </a:r>
          </a:p>
        </p:txBody>
      </p:sp>
    </p:spTree>
    <p:extLst>
      <p:ext uri="{BB962C8B-B14F-4D97-AF65-F5344CB8AC3E}">
        <p14:creationId xmlns:p14="http://schemas.microsoft.com/office/powerpoint/2010/main" val="10775808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latin typeface="Calibri" panose="020F0502020204030204" pitchFamily="34" charset="0"/>
                <a:cs typeface="Calibri" panose="020F0502020204030204" pitchFamily="34" charset="0"/>
              </a:rPr>
              <a:t>Αυτόνομη νευροπάθεια</a:t>
            </a:r>
            <a:br>
              <a:rPr lang="el-GR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l-GR" dirty="0"/>
              <a:t>Εμφανίζεται στο 12% των ασθενών</a:t>
            </a:r>
          </a:p>
          <a:p>
            <a:pPr algn="just">
              <a:lnSpc>
                <a:spcPct val="150000"/>
              </a:lnSpc>
            </a:pPr>
            <a:r>
              <a:rPr lang="el-GR" dirty="0" err="1"/>
              <a:t>Ορθοστατική</a:t>
            </a:r>
            <a:r>
              <a:rPr lang="el-GR" dirty="0"/>
              <a:t> υπόταση, συγκοπή, </a:t>
            </a:r>
            <a:r>
              <a:rPr lang="el-GR" dirty="0" err="1"/>
              <a:t>παροξυσμική</a:t>
            </a:r>
            <a:r>
              <a:rPr lang="el-GR" dirty="0"/>
              <a:t> υπέρταση, </a:t>
            </a:r>
            <a:r>
              <a:rPr lang="el-GR" dirty="0" err="1"/>
              <a:t>γαστροπάρεση</a:t>
            </a:r>
            <a:endParaRPr lang="el-GR" dirty="0"/>
          </a:p>
          <a:p>
            <a:pPr algn="just">
              <a:lnSpc>
                <a:spcPct val="150000"/>
              </a:lnSpc>
            </a:pPr>
            <a:r>
              <a:rPr lang="el-GR" dirty="0"/>
              <a:t>Μπορεί να συνδυάζεται με περιφερική νευροπάθεια ή να είναι μεμονωμένη</a:t>
            </a:r>
          </a:p>
        </p:txBody>
      </p:sp>
    </p:spTree>
    <p:extLst>
      <p:ext uri="{BB962C8B-B14F-4D97-AF65-F5344CB8AC3E}">
        <p14:creationId xmlns:p14="http://schemas.microsoft.com/office/powerpoint/2010/main" val="10775808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Νευροπάθεια από </a:t>
            </a:r>
            <a:r>
              <a:rPr lang="el-GR" sz="3600" b="1" dirty="0" err="1"/>
              <a:t>κυτταρομεγαλοϊό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95536" y="1589567"/>
            <a:ext cx="4100264" cy="4572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 dirty="0"/>
              <a:t>Αποτελεί τη συχνότερη ιογενή ευκαιριακή λοίμωξη  </a:t>
            </a:r>
          </a:p>
          <a:p>
            <a:pPr algn="just"/>
            <a:r>
              <a:rPr lang="el-GR" dirty="0"/>
              <a:t>Εμφανίζεται στο 15-35% των ασθενών</a:t>
            </a:r>
          </a:p>
          <a:p>
            <a:pPr algn="just"/>
            <a:r>
              <a:rPr lang="el-GR" dirty="0" err="1"/>
              <a:t>Πολυριζοπάθεια</a:t>
            </a:r>
            <a:r>
              <a:rPr lang="el-GR" dirty="0"/>
              <a:t>  (</a:t>
            </a:r>
            <a:r>
              <a:rPr lang="el-GR" b="1" dirty="0"/>
              <a:t>σύνδρομο </a:t>
            </a:r>
            <a:r>
              <a:rPr lang="el-GR" b="1" dirty="0" err="1"/>
              <a:t>ιππουρίδας</a:t>
            </a:r>
            <a:r>
              <a:rPr lang="el-GR" dirty="0"/>
              <a:t>) ή πολλαπλές </a:t>
            </a:r>
            <a:r>
              <a:rPr lang="el-GR" dirty="0" err="1"/>
              <a:t>μονονευροπάθειες</a:t>
            </a:r>
            <a:endParaRPr lang="el-GR" dirty="0"/>
          </a:p>
          <a:p>
            <a:pPr algn="just"/>
            <a:r>
              <a:rPr lang="el-GR" dirty="0"/>
              <a:t>Συχνά συνδυάζεται με </a:t>
            </a:r>
            <a:r>
              <a:rPr lang="el-GR" b="1" dirty="0" err="1"/>
              <a:t>αμφιβληστροειδίτιδα</a:t>
            </a:r>
            <a:endParaRPr lang="el-GR" b="1" dirty="0"/>
          </a:p>
          <a:p>
            <a:pPr algn="just"/>
            <a:endParaRPr lang="el-GR" dirty="0"/>
          </a:p>
          <a:p>
            <a:pPr algn="just"/>
            <a:endParaRPr lang="el-GR" dirty="0"/>
          </a:p>
          <a:p>
            <a:pPr algn="just"/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14800" y="2971800"/>
                <a:ext cx="2984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1800"/>
                <a:ext cx="29848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Chrysa\Desktop\ippourida-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7" y="1751013"/>
            <a:ext cx="3552825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580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http://www.web-books.com/eLibrary/Medicine/Physiology/Nervous/nerve_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8991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Chrysa\Desktop\verteilungsmuster-neuropath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033463"/>
            <a:ext cx="9039225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9410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Νευροπάθεια από </a:t>
            </a:r>
            <a:r>
              <a:rPr lang="el-GR" sz="3600" b="1" dirty="0" err="1"/>
              <a:t>κυτταρομεγαλοϊό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l-GR" dirty="0"/>
              <a:t>ΕΝΥ: πολυμορφφοπυρηνική λευκοκυττάρωση (&gt;200 κύτταρα/μ</a:t>
            </a:r>
            <a:r>
              <a:rPr lang="en-US" dirty="0"/>
              <a:t>l)</a:t>
            </a:r>
            <a:r>
              <a:rPr lang="el-GR" dirty="0"/>
              <a:t>, χαμηλό σάκχαρο, αυξημένο λεύκωμα </a:t>
            </a:r>
          </a:p>
          <a:p>
            <a:pPr algn="just">
              <a:lnSpc>
                <a:spcPct val="150000"/>
              </a:lnSpc>
            </a:pPr>
            <a:r>
              <a:rPr lang="el-GR" dirty="0"/>
              <a:t>Η ανίχνευση του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CMV DNA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στο ΕΝΥ είναι θετική στο 90% των περιπτώσεων</a:t>
            </a:r>
          </a:p>
          <a:p>
            <a:pPr algn="just">
              <a:lnSpc>
                <a:spcPct val="150000"/>
              </a:lnSpc>
            </a:pP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Γκανσικλοβίρη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ή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φοσκαρνέτη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l-GR" dirty="0"/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59612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latin typeface="Calibri" panose="020F0502020204030204" pitchFamily="34" charset="0"/>
                <a:cs typeface="Calibri" panose="020F0502020204030204" pitchFamily="34" charset="0"/>
              </a:rPr>
              <a:t>Νευροπάθεια από </a:t>
            </a:r>
            <a:r>
              <a:rPr lang="el-GR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αντιρετροϊκά</a:t>
            </a:r>
            <a:r>
              <a:rPr lang="el-GR" sz="3600" b="1" dirty="0">
                <a:latin typeface="Calibri" panose="020F0502020204030204" pitchFamily="34" charset="0"/>
                <a:cs typeface="Calibri" panose="020F0502020204030204" pitchFamily="34" charset="0"/>
              </a:rPr>
              <a:t> φάρμακα – Νευροπάθεια </a:t>
            </a:r>
            <a:r>
              <a:rPr lang="el-GR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νουκλεοσίδης</a:t>
            </a:r>
            <a:br>
              <a:rPr lang="el-GR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l-GR" dirty="0"/>
              <a:t>Πρόκειται για οξεία περιφερική συμμετρική νευροπάθεια που δεν διακρίνεται από τη νευροπάθεια από τον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HIV</a:t>
            </a:r>
          </a:p>
          <a:p>
            <a:pPr algn="just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Χρονική συσχέτιση της εμφάνισης με την έναρξη της θεραπείας</a:t>
            </a:r>
          </a:p>
          <a:p>
            <a:pPr algn="just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Αύξηση του γαλακτικού οξέος του αίματος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(δείκτης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μιτοχονδριακής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δυσλειτουργίας) σε ασθενείς με νευροπάθεια που παίρνουν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νουκλεοσίδη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6309320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Νευρολογία. Παθήσεις Περιφερικού Νευρικού Συστήματος.  Ε. Σταμπουλής, Αθήνα 2011</a:t>
            </a:r>
          </a:p>
        </p:txBody>
      </p:sp>
    </p:spTree>
    <p:extLst>
      <p:ext uri="{BB962C8B-B14F-4D97-AF65-F5344CB8AC3E}">
        <p14:creationId xmlns:p14="http://schemas.microsoft.com/office/powerpoint/2010/main" val="10775808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latin typeface="Calibri" panose="020F0502020204030204" pitchFamily="34" charset="0"/>
                <a:cs typeface="Calibri" panose="020F0502020204030204" pitchFamily="34" charset="0"/>
              </a:rPr>
              <a:t>Νευροπάθεια από </a:t>
            </a:r>
            <a:r>
              <a:rPr lang="el-GR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αντιρετροϊκά</a:t>
            </a:r>
            <a:r>
              <a:rPr lang="el-GR" sz="3600" b="1" dirty="0">
                <a:latin typeface="Calibri" panose="020F0502020204030204" pitchFamily="34" charset="0"/>
                <a:cs typeface="Calibri" panose="020F0502020204030204" pitchFamily="34" charset="0"/>
              </a:rPr>
              <a:t> φάρμακα – Νευροπάθεια </a:t>
            </a:r>
            <a:r>
              <a:rPr lang="el-GR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νουκλεοσίδης</a:t>
            </a:r>
            <a:br>
              <a:rPr lang="el-GR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Σταβουδίνη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διδανοσίνη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ζαλσιταβίνη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συχνότητα της νευροπάθειας υπολογίζεται στο 15-40% των ασθενών και εμφανίζεται μετά από μέση διάρκεια θεραπείας 16-20 εβδομάδων</a:t>
            </a:r>
          </a:p>
          <a:p>
            <a:pPr algn="just">
              <a:lnSpc>
                <a:spcPct val="15000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Ταχεία διάγνωση και διακοπή του  φαρμάκου μέχρι την υποχώρηση των συμπτωμάτων</a:t>
            </a:r>
          </a:p>
          <a:p>
            <a:pPr algn="just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8261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latin typeface="Calibri" panose="020F0502020204030204" pitchFamily="34" charset="0"/>
                <a:cs typeface="Calibri" panose="020F0502020204030204" pitchFamily="34" charset="0"/>
              </a:rPr>
              <a:t>Νευροπάθεια από </a:t>
            </a:r>
            <a:r>
              <a:rPr lang="el-GR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αντιρετροϊκά</a:t>
            </a:r>
            <a:r>
              <a:rPr lang="el-GR" sz="3600" b="1" dirty="0">
                <a:latin typeface="Calibri" panose="020F0502020204030204" pitchFamily="34" charset="0"/>
                <a:cs typeface="Calibri" panose="020F0502020204030204" pitchFamily="34" charset="0"/>
              </a:rPr>
              <a:t> φάρμακα – Νευροπάθεια </a:t>
            </a:r>
            <a:r>
              <a:rPr lang="el-GR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νουκλεοσίδης</a:t>
            </a:r>
            <a:br>
              <a:rPr lang="el-GR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 φάρμακο μπορεί να επαναχορηγηθεί σε μικρότερες δόσεις</a:t>
            </a:r>
          </a:p>
          <a:p>
            <a:pPr algn="just">
              <a:lnSpc>
                <a:spcPct val="15000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Ενίοτε τα συμπτώματα επιμένουν ή χειροτερεύουν για 6-8 εβδομάδες μετά τη διακοπή της θεραπείας</a:t>
            </a:r>
          </a:p>
          <a:p>
            <a:pPr algn="just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870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Μυοπάθειες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Έχουν περιγραφεί πολλές παθήσεις των μυών σε ασθενείς με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, αλλά είναι σπάνιες</a:t>
            </a:r>
          </a:p>
          <a:p>
            <a:pPr algn="just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Μυαλγίες, ασυμπτωματική αύξηση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CK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, ραβδομυόλυση</a:t>
            </a: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Πιο συχνή η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πολυμυοσίτιδα (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HIV-associated polymyositis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Κλινικά και παθολογοανατομικά παρόμοια με με την αυτοάνοση πολυμυοσίτιδα</a:t>
            </a:r>
          </a:p>
          <a:p>
            <a:pPr algn="just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3848" y="6359512"/>
            <a:ext cx="56886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Muscle Nerve. 2009 December ; 40(6): 1043–1053</a:t>
            </a:r>
            <a:endParaRPr lang="el-GR" sz="1400" i="1" dirty="0"/>
          </a:p>
        </p:txBody>
      </p:sp>
    </p:spTree>
    <p:extLst>
      <p:ext uri="{BB962C8B-B14F-4D97-AF65-F5344CB8AC3E}">
        <p14:creationId xmlns:p14="http://schemas.microsoft.com/office/powerpoint/2010/main" val="14149087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HIV-associated polymyositis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Μπορεί να εμφανιστεί σε κάθε στάδιο της νόσου</a:t>
            </a:r>
          </a:p>
          <a:p>
            <a:pPr algn="just">
              <a:lnSpc>
                <a:spcPct val="15000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Κεντομελική, συμμετρική, προοδευτική μυική αδυναμία</a:t>
            </a:r>
          </a:p>
          <a:p>
            <a:pPr algn="just">
              <a:lnSpc>
                <a:spcPct val="15000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Συχνές μυαλγίες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3848" y="6359512"/>
            <a:ext cx="56886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Muscle Nerve. 2009 December ; 40(6): 1043–1053</a:t>
            </a:r>
            <a:endParaRPr lang="el-GR" sz="1400" i="1" dirty="0"/>
          </a:p>
        </p:txBody>
      </p:sp>
      <p:pic>
        <p:nvPicPr>
          <p:cNvPr id="7170" name="Picture 2" descr="C:\Users\Chrysa\Desktop\PM-DM-Muscles-affected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270" y="1589088"/>
            <a:ext cx="341376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4141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HIV-associated polymyositis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Στα διαγωστικά κριτήρια είναι η μυική αδυναμία, η αυξημένη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CK,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τα μυοπαθητικά ευρήματα στο ΗΜΓ και τη βιοψία μυός (φλεγμονώδης διήθηση από Τ- κύτταρα και μακροφάγα), νέκρωση μυικών ινών)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3848" y="6359512"/>
            <a:ext cx="56886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Muscle Nerve. 2009 December ; 40(6): 1043–1053</a:t>
            </a:r>
            <a:endParaRPr lang="el-GR" sz="1400" i="1" dirty="0"/>
          </a:p>
        </p:txBody>
      </p:sp>
    </p:spTree>
    <p:extLst>
      <p:ext uri="{BB962C8B-B14F-4D97-AF65-F5344CB8AC3E}">
        <p14:creationId xmlns:p14="http://schemas.microsoft.com/office/powerpoint/2010/main" val="40847693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Polymyositis</a:t>
            </a:r>
            <a:endParaRPr lang="el-GR" dirty="0"/>
          </a:p>
        </p:txBody>
      </p:sp>
      <p:pic>
        <p:nvPicPr>
          <p:cNvPr id="8194" name="Picture 2" descr="C:\Users\Chrysa\Desktop\1122-0550x047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579123" cy="530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064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HIV-associated polymyositis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Corticosteroids </a:t>
            </a:r>
          </a:p>
          <a:p>
            <a:pPr algn="just">
              <a:lnSpc>
                <a:spcPct val="200000"/>
              </a:lnSpc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IVIg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Methotrexate </a:t>
            </a:r>
          </a:p>
          <a:p>
            <a:pPr algn="just">
              <a:lnSpc>
                <a:spcPct val="2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Azathioprine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3848" y="6359512"/>
            <a:ext cx="56886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Muscle Nerve. 2009 December ; 40(6): 1043–1053</a:t>
            </a:r>
            <a:endParaRPr lang="el-GR" sz="1400" i="1" dirty="0"/>
          </a:p>
        </p:txBody>
      </p:sp>
    </p:spTree>
    <p:extLst>
      <p:ext uri="{BB962C8B-B14F-4D97-AF65-F5344CB8AC3E}">
        <p14:creationId xmlns:p14="http://schemas.microsoft.com/office/powerpoint/2010/main" val="23304141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Τοξική μυοπάθεια από τη θεραπεία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Zidovudine (AZT) myopathy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Μυική αδυναμία, εύκολη κόπωση, αυξημένη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CK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, ερυθρές κατακερματισμένες ίνες σε βιοψία μυός</a:t>
            </a:r>
          </a:p>
          <a:p>
            <a:pPr algn="just">
              <a:lnSpc>
                <a:spcPct val="15000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Υποχωρεί μετά από μήνες από τη διακοπή της θεραπείας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3848" y="6359512"/>
            <a:ext cx="56886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Muscle Nerve. 2009 December ; 40(6): 1043–1053</a:t>
            </a:r>
            <a:endParaRPr lang="el-GR" sz="1400" i="1" dirty="0"/>
          </a:p>
        </p:txBody>
      </p:sp>
    </p:spTree>
    <p:extLst>
      <p:ext uri="{BB962C8B-B14F-4D97-AF65-F5344CB8AC3E}">
        <p14:creationId xmlns:p14="http://schemas.microsoft.com/office/powerpoint/2010/main" val="2330414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Causes of Peripheral Neuropathy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Acquired immunodeficiency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syndrome</a:t>
            </a:r>
          </a:p>
          <a:p>
            <a:pPr algn="just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Carcinoma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(paraneoplastic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syndrome)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Chronic liver disease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Critical illness neuropathy </a:t>
            </a:r>
            <a:endParaRPr lang="el-G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Diabetes mellitus 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End-stage renal disease  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Hypothyroidism 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Leprosy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Lyme disease  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Lymphoma 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Monoclonal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gammopathy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Amyloidosis 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Multiple myeloma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Plasmacytoma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Porphyria 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Syphilis 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Vitamin B6 deficiency </a:t>
            </a:r>
            <a:endParaRPr lang="el-G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Vitamin B12 deficiency</a:t>
            </a:r>
            <a:endParaRPr lang="el-G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7744" y="6309320"/>
            <a:ext cx="5832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American Family Physician</a:t>
            </a:r>
            <a:r>
              <a:rPr lang="el-GR" sz="14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April 1, 2010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◆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Volume 81, Number 7</a:t>
            </a:r>
            <a:endParaRPr lang="el-G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735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Τοξική μυοπάθεια από τη θεραπεία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Stavudine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(d4T),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μπορεί να προκαλέσει ένα 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σύνδρομο νευρομυϊκής αδυναμίας σχετιζόμενο με το HIV (HANWS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HANWS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χαρακτηρίζεται από ταχέως εξελισσόμενη μυική αδυναμία που μοιάζει με το σύνδρομο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Guillain-Barre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και συνοδεύεται με γαλακτική οξέωση, εμέτους, απώλεια βάρους, ηπατομεγαλία και λιποατροφία</a:t>
            </a:r>
          </a:p>
          <a:p>
            <a:pPr algn="just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Αξονική βλάβη στο ΗΜΓ</a:t>
            </a:r>
          </a:p>
          <a:p>
            <a:pPr algn="just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Ευρήματα μιτοχονδριακής βλάβης στη βιοψία μυός (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ragged red fibers and depletion of mitochondrial DNA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3848" y="6359512"/>
            <a:ext cx="56886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Muscle Nerve. 2009 December ; 40(6): 1043–1053</a:t>
            </a:r>
            <a:endParaRPr lang="el-GR" sz="1400" i="1" dirty="0"/>
          </a:p>
        </p:txBody>
      </p:sp>
    </p:spTree>
    <p:extLst>
      <p:ext uri="{BB962C8B-B14F-4D97-AF65-F5344CB8AC3E}">
        <p14:creationId xmlns:p14="http://schemas.microsoft.com/office/powerpoint/2010/main" val="19828504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rysa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4501"/>
            <a:ext cx="8424935" cy="674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6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Etiology of Neuropathic Disorders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251520" y="2438400"/>
            <a:ext cx="4244280" cy="4086944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Diabetes mellitus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Neuropathy related to renal disease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Vitamin deficiency </a:t>
            </a:r>
          </a:p>
          <a:p>
            <a:pPr algn="just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Immune-mediated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Guillain-Barre Syndrome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Chronic inflammatory demyelinating polyneuropathy (CIDP)</a:t>
            </a:r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4"/>
          </p:nvPr>
        </p:nvSpPr>
        <p:spPr>
          <a:xfrm>
            <a:off x="4860032" y="2492896"/>
            <a:ext cx="4104456" cy="4230960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Infectious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Herpes zoster, Leprosy, Lyme, HIV, and Sarcoid related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Cancer related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Paraneoplastic 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Drugs or toxins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Vasculitis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Θέση κειμένου 9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 . ACQUIRED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Θέση κειμένου 1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I . ACQUIRED</a:t>
            </a:r>
            <a:endParaRPr lang="el-GR" sz="3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37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153400" cy="990600"/>
          </a:xfrm>
        </p:spPr>
        <p:txBody>
          <a:bodyPr/>
          <a:lstStyle/>
          <a:p>
            <a:r>
              <a:rPr lang="en-US" altLang="el-GR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hu-HU" altLang="el-GR" b="1" dirty="0">
                <a:latin typeface="Calibri" panose="020F0502020204030204" pitchFamily="34" charset="0"/>
                <a:cs typeface="Calibri" panose="020F0502020204030204" pitchFamily="34" charset="0"/>
              </a:rPr>
              <a:t>olyneuropathies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4598996" y="6309320"/>
            <a:ext cx="2709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i="1" dirty="0">
                <a:latin typeface="Calibri" panose="020F0502020204030204" pitchFamily="34" charset="0"/>
                <a:cs typeface="Calibri" panose="020F0502020204030204" pitchFamily="34" charset="0"/>
              </a:rPr>
              <a:t>Dtsch Arztebl Int 2018; 115: 83–90</a:t>
            </a:r>
            <a:endParaRPr lang="el-GR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70" y="1268760"/>
            <a:ext cx="9165969" cy="445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066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Peripheral Neuropathies: Clinical Manifestations</a:t>
            </a: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C:\Users\Chrysa\Desktop\B9781437702736000725_f072-001-978143770273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38" y="1720042"/>
            <a:ext cx="5403273" cy="425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526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Dysautonomia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with Polyneuropathies</a:t>
            </a:r>
            <a:endParaRPr lang="el-GR" dirty="0"/>
          </a:p>
        </p:txBody>
      </p:sp>
      <p:pic>
        <p:nvPicPr>
          <p:cNvPr id="2050" name="Picture 2" descr="C:\Users\Chrysa\Desktop\B9781437702736000725_f072-002-978143770273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11160"/>
            <a:ext cx="4248471" cy="546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473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1007</TotalTime>
  <Words>1672</Words>
  <Application>Microsoft Office PowerPoint</Application>
  <PresentationFormat>Προβολή στην οθόνη (4:3)</PresentationFormat>
  <Paragraphs>255</Paragraphs>
  <Slides>51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51</vt:i4>
      </vt:variant>
    </vt:vector>
  </HeadingPairs>
  <TitlesOfParts>
    <vt:vector size="57" baseType="lpstr">
      <vt:lpstr>Calibri</vt:lpstr>
      <vt:lpstr>Cambria Math</vt:lpstr>
      <vt:lpstr>Tw Cen MT</vt:lpstr>
      <vt:lpstr>Wingdings</vt:lpstr>
      <vt:lpstr>Wingdings 2</vt:lpstr>
      <vt:lpstr>Διάμεσος</vt:lpstr>
      <vt:lpstr>λοιμωξη και περιφερικεσ νευρολογικεσ εκδηλωσεισ HIV</vt:lpstr>
      <vt:lpstr>HIV και νευροπάθειες</vt:lpstr>
      <vt:lpstr>Παρουσίαση του PowerPoint</vt:lpstr>
      <vt:lpstr>Παρουσίαση του PowerPoint</vt:lpstr>
      <vt:lpstr>Causes of Peripheral Neuropathy</vt:lpstr>
      <vt:lpstr>Etiology of Neuropathic Disorders</vt:lpstr>
      <vt:lpstr>Polyneuropathies</vt:lpstr>
      <vt:lpstr>Peripheral Neuropathies: Clinical Manifestations</vt:lpstr>
      <vt:lpstr>Dysautonomia with Polyneuropathies</vt:lpstr>
      <vt:lpstr>Παρουσίαση του PowerPoint</vt:lpstr>
      <vt:lpstr>Classification of polyneuropathies</vt:lpstr>
      <vt:lpstr>Typical symptoms of polyneuropathies</vt:lpstr>
      <vt:lpstr>Treatment of polyneuropathies</vt:lpstr>
      <vt:lpstr>Treatment of polyneuropathies</vt:lpstr>
      <vt:lpstr>HIV και νευρικό σύστημα</vt:lpstr>
      <vt:lpstr>Distal symmetric polyneuropathy (DSP)</vt:lpstr>
      <vt:lpstr>Pathogenesis of distal sensory polyneuropathy</vt:lpstr>
      <vt:lpstr>Distal symmetric polyneuropathy (DSP)</vt:lpstr>
      <vt:lpstr>Αρχικά στάδια λοίμωξης</vt:lpstr>
      <vt:lpstr>Αρχικά στάδια λοίμωξης</vt:lpstr>
      <vt:lpstr>Αρχικά στάδια λοίμωξης</vt:lpstr>
      <vt:lpstr>Guillain–Barre Syndrome (GBS)</vt:lpstr>
      <vt:lpstr>Μετρίως προχωρημένη νόσος</vt:lpstr>
      <vt:lpstr>Μετρίως προχωρημένη νόσος</vt:lpstr>
      <vt:lpstr>Χρόνια φλεγμονώδης απομυελινωτική πολυνευροπάθεια  (CIDP) </vt:lpstr>
      <vt:lpstr>Μετρίως προχωρημένη νόσος</vt:lpstr>
      <vt:lpstr>Μετρίως προχωρημένη νόσος</vt:lpstr>
      <vt:lpstr>Μετρίως προχωρημένη νόσος</vt:lpstr>
      <vt:lpstr>Μετρίως προχωρημένη νόσος</vt:lpstr>
      <vt:lpstr>Μετρίως προχωρημένη νόσος</vt:lpstr>
      <vt:lpstr>Μετρίως προχωρημένη νόσος</vt:lpstr>
      <vt:lpstr>Μετρίως προχωρημένη νόσος</vt:lpstr>
      <vt:lpstr>Μετρίως προχωρημένη νόσος</vt:lpstr>
      <vt:lpstr>ALS symptoms</vt:lpstr>
      <vt:lpstr>Νευροπάθειες προχωρημένης νόσου από HIV</vt:lpstr>
      <vt:lpstr>Περιφερική συμμετρική νευροπάθεια </vt:lpstr>
      <vt:lpstr>Περιφερική συμμετρική νευροπάθεια </vt:lpstr>
      <vt:lpstr>Αυτόνομη νευροπάθεια </vt:lpstr>
      <vt:lpstr>Νευροπάθεια από κυτταρομεγαλοϊό</vt:lpstr>
      <vt:lpstr>Νευροπάθεια από κυτταρομεγαλοϊό</vt:lpstr>
      <vt:lpstr>Νευροπάθεια από αντιρετροϊκά φάρμακα – Νευροπάθεια νουκλεοσίδης </vt:lpstr>
      <vt:lpstr>Νευροπάθεια από αντιρετροϊκά φάρμακα – Νευροπάθεια νουκλεοσίδης </vt:lpstr>
      <vt:lpstr>Νευροπάθεια από αντιρετροϊκά φάρμακα – Νευροπάθεια νουκλεοσίδης </vt:lpstr>
      <vt:lpstr>Μυοπάθειες</vt:lpstr>
      <vt:lpstr>HIV-associated polymyositis</vt:lpstr>
      <vt:lpstr>HIV-associated polymyositis</vt:lpstr>
      <vt:lpstr>Polymyositis</vt:lpstr>
      <vt:lpstr>HIV-associated polymyositis</vt:lpstr>
      <vt:lpstr>Τοξική μυοπάθεια από τη θεραπεία</vt:lpstr>
      <vt:lpstr>Τοξική μυοπάθεια από τη θεραπεία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</dc:title>
  <dc:creator>Chrysa Arvaniti</dc:creator>
  <cp:lastModifiedBy>Spyros Kalliafas</cp:lastModifiedBy>
  <cp:revision>106</cp:revision>
  <dcterms:created xsi:type="dcterms:W3CDTF">2019-10-31T20:20:46Z</dcterms:created>
  <dcterms:modified xsi:type="dcterms:W3CDTF">2020-11-18T05:55:40Z</dcterms:modified>
</cp:coreProperties>
</file>